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Lst>
  <p:sldSz cx="9144000" cy="5143500" type="screen16x9"/>
  <p:notesSz cx="6858000" cy="9144000"/>
  <p:embeddedFontLst>
    <p:embeddedFont>
      <p:font typeface="Maven Pro" panose="020B0604020202020204" charset="0"/>
      <p:regular r:id="rId37"/>
      <p:bold r:id="rId38"/>
    </p:embeddedFont>
    <p:embeddedFont>
      <p:font typeface="Roboto" panose="02000000000000000000" pitchFamily="2"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3" d="100"/>
          <a:sy n="143" d="100"/>
        </p:scale>
        <p:origin x="692" y="8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jpg>
</file>

<file path=ppt/media/image26.gif>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bc8c4c12cb_1_7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bc8c4c12cb_1_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en-GB"/>
              <a:t>שלום לכולם, האפליקציה שיצרנו נקראת HairBook האפליקציה היא אפליקציה לזימון תורים למספרות.</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2be173938d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2be173938d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be173938d8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2be173938d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bc8c4c12cb_1_7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bc8c4c12cb_1_7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bc8c4c12cb_1_7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2bc8c4c12cb_1_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just" rtl="1">
              <a:lnSpc>
                <a:spcPct val="107916"/>
              </a:lnSpc>
              <a:spcBef>
                <a:spcPts val="0"/>
              </a:spcBef>
              <a:spcAft>
                <a:spcPts val="0"/>
              </a:spcAft>
              <a:buClr>
                <a:schemeClr val="dk1"/>
              </a:buClr>
              <a:buSzPts val="1100"/>
              <a:buFont typeface="Calibri"/>
              <a:buChar char="-"/>
            </a:pPr>
            <a:r>
              <a:rPr lang="en-GB">
                <a:solidFill>
                  <a:schemeClr val="dk1"/>
                </a:solidFill>
                <a:latin typeface="Calibri"/>
                <a:ea typeface="Calibri"/>
                <a:cs typeface="Calibri"/>
                <a:sym typeface="Calibri"/>
              </a:rPr>
              <a:t>הדרישות המרכזיות של הפרויקט שלנו הם:</a:t>
            </a:r>
            <a:endParaRPr>
              <a:solidFill>
                <a:schemeClr val="dk1"/>
              </a:solidFill>
              <a:latin typeface="Calibri"/>
              <a:ea typeface="Calibri"/>
              <a:cs typeface="Calibri"/>
              <a:sym typeface="Calibri"/>
            </a:endParaRPr>
          </a:p>
          <a:p>
            <a:pPr marL="457200" lvl="0" indent="-298450" algn="just" rtl="1">
              <a:lnSpc>
                <a:spcPct val="107916"/>
              </a:lnSpc>
              <a:spcBef>
                <a:spcPts val="0"/>
              </a:spcBef>
              <a:spcAft>
                <a:spcPts val="0"/>
              </a:spcAft>
              <a:buClr>
                <a:schemeClr val="dk1"/>
              </a:buClr>
              <a:buSzPts val="1100"/>
              <a:buFont typeface="Calibri"/>
              <a:buChar char="-"/>
            </a:pPr>
            <a:r>
              <a:rPr lang="en-GB">
                <a:solidFill>
                  <a:schemeClr val="dk1"/>
                </a:solidFill>
                <a:latin typeface="Calibri"/>
                <a:ea typeface="Calibri"/>
                <a:cs typeface="Calibri"/>
                <a:sym typeface="Calibri"/>
              </a:rPr>
              <a:t>הרשמה והתחברות של לקוח וגם של ספר (לכל אחד יש מידע שונה שהוא צריך למלא)</a:t>
            </a:r>
            <a:endParaRPr>
              <a:solidFill>
                <a:schemeClr val="dk1"/>
              </a:solidFill>
              <a:latin typeface="Calibri"/>
              <a:ea typeface="Calibri"/>
              <a:cs typeface="Calibri"/>
              <a:sym typeface="Calibri"/>
            </a:endParaRPr>
          </a:p>
          <a:p>
            <a:pPr marL="457200" lvl="0" indent="-298450" algn="just" rtl="1">
              <a:lnSpc>
                <a:spcPct val="107916"/>
              </a:lnSpc>
              <a:spcBef>
                <a:spcPts val="0"/>
              </a:spcBef>
              <a:spcAft>
                <a:spcPts val="0"/>
              </a:spcAft>
              <a:buClr>
                <a:schemeClr val="dk1"/>
              </a:buClr>
              <a:buSzPts val="1100"/>
              <a:buFont typeface="Calibri"/>
              <a:buChar char="-"/>
            </a:pPr>
            <a:r>
              <a:rPr lang="en-GB">
                <a:solidFill>
                  <a:schemeClr val="dk1"/>
                </a:solidFill>
                <a:latin typeface="Calibri"/>
                <a:ea typeface="Calibri"/>
                <a:cs typeface="Calibri"/>
                <a:sym typeface="Calibri"/>
              </a:rPr>
              <a:t>מצד לספר יצירה\עריכה\מחיקה על מספרה וניהול תורים שלה</a:t>
            </a:r>
            <a:endParaRPr>
              <a:solidFill>
                <a:schemeClr val="dk1"/>
              </a:solidFill>
              <a:latin typeface="Calibri"/>
              <a:ea typeface="Calibri"/>
              <a:cs typeface="Calibri"/>
              <a:sym typeface="Calibri"/>
            </a:endParaRPr>
          </a:p>
          <a:p>
            <a:pPr marL="457200" lvl="0" indent="-298450" algn="just" rtl="1">
              <a:lnSpc>
                <a:spcPct val="107916"/>
              </a:lnSpc>
              <a:spcBef>
                <a:spcPts val="0"/>
              </a:spcBef>
              <a:spcAft>
                <a:spcPts val="0"/>
              </a:spcAft>
              <a:buClr>
                <a:schemeClr val="dk1"/>
              </a:buClr>
              <a:buSzPts val="1100"/>
              <a:buFont typeface="Calibri"/>
              <a:buChar char="-"/>
            </a:pPr>
            <a:r>
              <a:rPr lang="en-GB">
                <a:solidFill>
                  <a:schemeClr val="dk1"/>
                </a:solidFill>
                <a:latin typeface="Calibri"/>
                <a:ea typeface="Calibri"/>
                <a:cs typeface="Calibri"/>
                <a:sym typeface="Calibri"/>
              </a:rPr>
              <a:t>מצד הלקוח אפשרות לחפש מספרות לפי שם המספרה,שם הספר,מיקום ועוד</a:t>
            </a:r>
            <a:endParaRPr>
              <a:solidFill>
                <a:schemeClr val="dk1"/>
              </a:solidFill>
              <a:latin typeface="Calibri"/>
              <a:ea typeface="Calibri"/>
              <a:cs typeface="Calibri"/>
              <a:sym typeface="Calibri"/>
            </a:endParaRPr>
          </a:p>
          <a:p>
            <a:pPr marL="457200" lvl="0" indent="-298450" algn="just" rtl="1">
              <a:lnSpc>
                <a:spcPct val="107916"/>
              </a:lnSpc>
              <a:spcBef>
                <a:spcPts val="0"/>
              </a:spcBef>
              <a:spcAft>
                <a:spcPts val="0"/>
              </a:spcAft>
              <a:buClr>
                <a:schemeClr val="dk1"/>
              </a:buClr>
              <a:buSzPts val="1100"/>
              <a:buFont typeface="Calibri"/>
              <a:buChar char="-"/>
            </a:pPr>
            <a:r>
              <a:rPr lang="en-GB">
                <a:solidFill>
                  <a:schemeClr val="dk1"/>
                </a:solidFill>
                <a:latin typeface="Calibri"/>
                <a:ea typeface="Calibri"/>
                <a:cs typeface="Calibri"/>
                <a:sym typeface="Calibri"/>
              </a:rPr>
              <a:t>קביעת תור למספרה בשעות עבודה והשארת review (כמובן שגם כאן אפשר לערוך או למחוק)</a:t>
            </a:r>
            <a:endParaRPr>
              <a:solidFill>
                <a:schemeClr val="dk1"/>
              </a:solidFill>
              <a:latin typeface="Calibri"/>
              <a:ea typeface="Calibri"/>
              <a:cs typeface="Calibri"/>
              <a:sym typeface="Calibri"/>
            </a:endParaRPr>
          </a:p>
          <a:p>
            <a:pPr marL="0" lvl="0" indent="0" algn="l" rtl="0">
              <a:spcBef>
                <a:spcPts val="80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2bc8c4c12cb_1_7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2bc8c4c12cb_1_7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1">
              <a:lnSpc>
                <a:spcPct val="107916"/>
              </a:lnSpc>
              <a:spcBef>
                <a:spcPts val="0"/>
              </a:spcBef>
              <a:spcAft>
                <a:spcPts val="0"/>
              </a:spcAft>
              <a:buClr>
                <a:schemeClr val="dk1"/>
              </a:buClr>
              <a:buSzPts val="1100"/>
              <a:buFont typeface="Arial"/>
              <a:buNone/>
            </a:pPr>
            <a:r>
              <a:rPr lang="en-GB">
                <a:solidFill>
                  <a:schemeClr val="dk1"/>
                </a:solidFill>
                <a:latin typeface="Calibri"/>
                <a:ea typeface="Calibri"/>
                <a:cs typeface="Calibri"/>
                <a:sym typeface="Calibri"/>
              </a:rPr>
              <a:t>בנוסף לדרישות המרכזיות הוספנו דברים כמו הצפנה של סיסמאות לצורך בטיחות וגם חסמנו routes שונים באפליקציה לפי סוג המשתמש</a:t>
            </a:r>
            <a:endParaRPr>
              <a:solidFill>
                <a:schemeClr val="dk1"/>
              </a:solidFill>
              <a:latin typeface="Calibri"/>
              <a:ea typeface="Calibri"/>
              <a:cs typeface="Calibri"/>
              <a:sym typeface="Calibri"/>
            </a:endParaRPr>
          </a:p>
          <a:p>
            <a:pPr marL="0" lvl="0" indent="0" algn="just" rtl="1">
              <a:lnSpc>
                <a:spcPct val="107916"/>
              </a:lnSpc>
              <a:spcBef>
                <a:spcPts val="800"/>
              </a:spcBef>
              <a:spcAft>
                <a:spcPts val="0"/>
              </a:spcAft>
              <a:buClr>
                <a:schemeClr val="dk1"/>
              </a:buClr>
              <a:buSzPts val="1100"/>
              <a:buFont typeface="Arial"/>
              <a:buNone/>
            </a:pPr>
            <a:r>
              <a:rPr lang="en-GB">
                <a:solidFill>
                  <a:schemeClr val="dk1"/>
                </a:solidFill>
                <a:latin typeface="Calibri"/>
                <a:ea typeface="Calibri"/>
                <a:cs typeface="Calibri"/>
                <a:sym typeface="Calibri"/>
              </a:rPr>
              <a:t>כל העברה של המידע בין השרת ללקוח הוא בעזרת json web tokens</a:t>
            </a:r>
            <a:endParaRPr>
              <a:solidFill>
                <a:schemeClr val="dk1"/>
              </a:solidFill>
              <a:latin typeface="Calibri"/>
              <a:ea typeface="Calibri"/>
              <a:cs typeface="Calibri"/>
              <a:sym typeface="Calibri"/>
            </a:endParaRPr>
          </a:p>
          <a:p>
            <a:pPr marL="0" lvl="0" indent="0" algn="just" rtl="1">
              <a:lnSpc>
                <a:spcPct val="107916"/>
              </a:lnSpc>
              <a:spcBef>
                <a:spcPts val="800"/>
              </a:spcBef>
              <a:spcAft>
                <a:spcPts val="800"/>
              </a:spcAft>
              <a:buClr>
                <a:schemeClr val="dk1"/>
              </a:buClr>
              <a:buSzPts val="1100"/>
              <a:buFont typeface="Arial"/>
              <a:buNone/>
            </a:pPr>
            <a:r>
              <a:rPr lang="en-GB">
                <a:solidFill>
                  <a:schemeClr val="dk1"/>
                </a:solidFill>
                <a:latin typeface="Calibri"/>
                <a:ea typeface="Calibri"/>
                <a:cs typeface="Calibri"/>
                <a:sym typeface="Calibri"/>
              </a:rPr>
              <a:t>ולבסוף העיצוב הוא לפי כללי הmaterial design 3 של גוגל</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bc8c4c12cb_1_7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bc8c4c12cb_1_7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bc8c4c12cb_15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bc8c4c12cb_1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2bc8c4c12cb_15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2bc8c4c12cb_1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bc8c4c12cb_15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bc8c4c12cb_15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2bc8c4c12cb_15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2bc8c4c12cb_15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bc8c4c12cb_14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bc8c4c12cb_14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en-GB"/>
              <a:t>בשקף הזה ניתן לראות את כל התוכנות שבהם השתמשנו.</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2bc8c4c12cb_1_10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2bc8c4c12cb_1_10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bc8c4c12cb_1_10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bc8c4c12cb_1_1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1">
              <a:lnSpc>
                <a:spcPct val="107916"/>
              </a:lnSpc>
              <a:spcBef>
                <a:spcPts val="0"/>
              </a:spcBef>
              <a:spcAft>
                <a:spcPts val="800"/>
              </a:spcAft>
              <a:buNone/>
            </a:pPr>
            <a:r>
              <a:rPr lang="en-GB">
                <a:solidFill>
                  <a:schemeClr val="dk1"/>
                </a:solidFill>
                <a:latin typeface="Calibri"/>
                <a:ea typeface="Calibri"/>
                <a:cs typeface="Calibri"/>
                <a:sym typeface="Calibri"/>
              </a:rPr>
              <a:t>כחלק מניהול הפרויקט הלכנו לפי שיטת agile בעזרת trello מערכת לניהול משימות עם kanban board</a:t>
            </a:r>
            <a:br>
              <a:rPr lang="en-GB">
                <a:solidFill>
                  <a:schemeClr val="dk1"/>
                </a:solidFill>
                <a:latin typeface="Calibri"/>
                <a:ea typeface="Calibri"/>
                <a:cs typeface="Calibri"/>
                <a:sym typeface="Calibri"/>
              </a:rPr>
            </a:br>
            <a:r>
              <a:rPr lang="en-GB">
                <a:solidFill>
                  <a:schemeClr val="dk1"/>
                </a:solidFill>
                <a:latin typeface="Calibri"/>
                <a:ea typeface="Calibri"/>
                <a:cs typeface="Calibri"/>
                <a:sym typeface="Calibri"/>
              </a:rPr>
              <a:t>כל שבוע חילקתי משימות לשאר חברי הקבוצה לפי הצורך של מה צריך עוד לעשות ועדיפויות שונות</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2bc8c4c12cb_1_9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2bc8c4c12cb_1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2bc8c4c12cb_1_9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2bc8c4c12cb_1_9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1">
              <a:lnSpc>
                <a:spcPct val="107916"/>
              </a:lnSpc>
              <a:spcBef>
                <a:spcPts val="0"/>
              </a:spcBef>
              <a:spcAft>
                <a:spcPts val="800"/>
              </a:spcAft>
              <a:buClr>
                <a:schemeClr val="dk1"/>
              </a:buClr>
              <a:buSzPts val="1100"/>
              <a:buFont typeface="Arial"/>
              <a:buNone/>
            </a:pPr>
            <a:r>
              <a:rPr lang="en-GB">
                <a:solidFill>
                  <a:schemeClr val="dk1"/>
                </a:solidFill>
                <a:latin typeface="Calibri"/>
                <a:ea typeface="Calibri"/>
                <a:cs typeface="Calibri"/>
                <a:sym typeface="Calibri"/>
              </a:rPr>
              <a:t>את השרת בנינו בjavascript בעזרת node.js עם Express.js וחילקנו את המערכת לroutes כל route מתרכז רק בנושא אחד לדוגמא הbooking route קשור רק לקביעת תורים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2bc8c4c12cb_1_10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2bc8c4c12cb_1_10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1">
              <a:lnSpc>
                <a:spcPct val="107916"/>
              </a:lnSpc>
              <a:spcBef>
                <a:spcPts val="0"/>
              </a:spcBef>
              <a:spcAft>
                <a:spcPts val="800"/>
              </a:spcAft>
              <a:buClr>
                <a:schemeClr val="dk1"/>
              </a:buClr>
              <a:buSzPts val="1100"/>
              <a:buFont typeface="Arial"/>
              <a:buNone/>
            </a:pPr>
            <a:r>
              <a:rPr lang="en-GB">
                <a:solidFill>
                  <a:schemeClr val="dk1"/>
                </a:solidFill>
                <a:latin typeface="Calibri"/>
                <a:ea typeface="Calibri"/>
                <a:cs typeface="Calibri"/>
                <a:sym typeface="Calibri"/>
              </a:rPr>
              <a:t>זאתי דוגמא לפונקצית ההתחברות לשרת</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2bc8c4c12cb_1_9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2bc8c4c12cb_1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2bc8c4c12cb_1_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2bc8c4c12cb_1_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1">
              <a:lnSpc>
                <a:spcPct val="107916"/>
              </a:lnSpc>
              <a:spcBef>
                <a:spcPts val="0"/>
              </a:spcBef>
              <a:spcAft>
                <a:spcPts val="800"/>
              </a:spcAft>
              <a:buNone/>
            </a:pPr>
            <a:r>
              <a:rPr lang="en-GB">
                <a:solidFill>
                  <a:schemeClr val="dk1"/>
                </a:solidFill>
                <a:latin typeface="Calibri"/>
                <a:ea typeface="Calibri"/>
                <a:cs typeface="Calibri"/>
                <a:sym typeface="Calibri"/>
              </a:rPr>
              <a:t>לdatabase השתמשנו בFirebase firestore db והוא מסוג noSQL, אפשר לראות על המסך את כל הטבלאות השונות שיש לנו.</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2bc8c4c12cb_1_9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2bc8c4c12cb_1_9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2bc8c4c12cb_1_10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2bc8c4c12cb_1_10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1">
              <a:lnSpc>
                <a:spcPct val="107916"/>
              </a:lnSpc>
              <a:spcBef>
                <a:spcPts val="0"/>
              </a:spcBef>
              <a:spcAft>
                <a:spcPts val="0"/>
              </a:spcAft>
              <a:buClr>
                <a:schemeClr val="dk1"/>
              </a:buClr>
              <a:buSzPts val="1100"/>
              <a:buFont typeface="Arial"/>
              <a:buNone/>
            </a:pPr>
            <a:r>
              <a:rPr lang="en-GB">
                <a:solidFill>
                  <a:schemeClr val="dk1"/>
                </a:solidFill>
                <a:latin typeface="Calibri"/>
                <a:ea typeface="Calibri"/>
                <a:cs typeface="Calibri"/>
                <a:sym typeface="Calibri"/>
              </a:rPr>
              <a:t>האפליקצית android נבנתה בשפת kotlin  עם jetpack compose בעזרת android studio</a:t>
            </a:r>
            <a:endParaRPr>
              <a:solidFill>
                <a:schemeClr val="dk1"/>
              </a:solidFill>
              <a:latin typeface="Calibri"/>
              <a:ea typeface="Calibri"/>
              <a:cs typeface="Calibri"/>
              <a:sym typeface="Calibri"/>
            </a:endParaRPr>
          </a:p>
          <a:p>
            <a:pPr marL="0" lvl="0" indent="0" algn="just" rtl="1">
              <a:lnSpc>
                <a:spcPct val="107916"/>
              </a:lnSpc>
              <a:spcBef>
                <a:spcPts val="800"/>
              </a:spcBef>
              <a:spcAft>
                <a:spcPts val="0"/>
              </a:spcAft>
              <a:buClr>
                <a:schemeClr val="dk1"/>
              </a:buClr>
              <a:buSzPts val="1100"/>
              <a:buFont typeface="Arial"/>
              <a:buNone/>
            </a:pPr>
            <a:r>
              <a:rPr lang="en-GB">
                <a:solidFill>
                  <a:schemeClr val="dk1"/>
                </a:solidFill>
                <a:latin typeface="Calibri"/>
                <a:ea typeface="Calibri"/>
                <a:cs typeface="Calibri"/>
                <a:sym typeface="Calibri"/>
              </a:rPr>
              <a:t>השתמשנו בארכיטקטורת MVVM </a:t>
            </a:r>
            <a:endParaRPr>
              <a:solidFill>
                <a:schemeClr val="dk1"/>
              </a:solidFill>
              <a:latin typeface="Calibri"/>
              <a:ea typeface="Calibri"/>
              <a:cs typeface="Calibri"/>
              <a:sym typeface="Calibri"/>
            </a:endParaRPr>
          </a:p>
          <a:p>
            <a:pPr marL="0" lvl="0" indent="0" algn="just" rtl="1">
              <a:lnSpc>
                <a:spcPct val="107916"/>
              </a:lnSpc>
              <a:spcBef>
                <a:spcPts val="800"/>
              </a:spcBef>
              <a:spcAft>
                <a:spcPts val="0"/>
              </a:spcAft>
              <a:buClr>
                <a:schemeClr val="dk1"/>
              </a:buClr>
              <a:buSzPts val="1100"/>
              <a:buFont typeface="Arial"/>
              <a:buNone/>
            </a:pPr>
            <a:r>
              <a:rPr lang="en-GB">
                <a:solidFill>
                  <a:schemeClr val="dk1"/>
                </a:solidFill>
                <a:latin typeface="Calibri"/>
                <a:ea typeface="Calibri"/>
                <a:cs typeface="Calibri"/>
                <a:sym typeface="Calibri"/>
              </a:rPr>
              <a:t>שמחלקת את המבנה של הקוד ל3 חלקים עיקריים</a:t>
            </a:r>
            <a:endParaRPr>
              <a:solidFill>
                <a:schemeClr val="dk1"/>
              </a:solidFill>
              <a:latin typeface="Calibri"/>
              <a:ea typeface="Calibri"/>
              <a:cs typeface="Calibri"/>
              <a:sym typeface="Calibri"/>
            </a:endParaRPr>
          </a:p>
          <a:p>
            <a:pPr marL="0" lvl="0" indent="0" algn="just" rtl="1">
              <a:lnSpc>
                <a:spcPct val="107916"/>
              </a:lnSpc>
              <a:spcBef>
                <a:spcPts val="800"/>
              </a:spcBef>
              <a:spcAft>
                <a:spcPts val="0"/>
              </a:spcAft>
              <a:buClr>
                <a:schemeClr val="dk1"/>
              </a:buClr>
              <a:buSzPts val="1100"/>
              <a:buFont typeface="Arial"/>
              <a:buNone/>
            </a:pPr>
            <a:r>
              <a:rPr lang="en-GB">
                <a:solidFill>
                  <a:schemeClr val="dk1"/>
                </a:solidFill>
                <a:latin typeface="Calibri"/>
                <a:ea typeface="Calibri"/>
                <a:cs typeface="Calibri"/>
                <a:sym typeface="Calibri"/>
              </a:rPr>
              <a:t>הview אחראי רק על הצגת הui על המסך</a:t>
            </a:r>
            <a:endParaRPr>
              <a:solidFill>
                <a:schemeClr val="dk1"/>
              </a:solidFill>
              <a:latin typeface="Calibri"/>
              <a:ea typeface="Calibri"/>
              <a:cs typeface="Calibri"/>
              <a:sym typeface="Calibri"/>
            </a:endParaRPr>
          </a:p>
          <a:p>
            <a:pPr marL="0" lvl="0" indent="0" algn="just" rtl="1">
              <a:lnSpc>
                <a:spcPct val="107916"/>
              </a:lnSpc>
              <a:spcBef>
                <a:spcPts val="800"/>
              </a:spcBef>
              <a:spcAft>
                <a:spcPts val="0"/>
              </a:spcAft>
              <a:buClr>
                <a:schemeClr val="dk1"/>
              </a:buClr>
              <a:buSzPts val="1100"/>
              <a:buFont typeface="Arial"/>
              <a:buNone/>
            </a:pPr>
            <a:r>
              <a:rPr lang="en-GB">
                <a:solidFill>
                  <a:schemeClr val="dk1"/>
                </a:solidFill>
                <a:latin typeface="Calibri"/>
                <a:ea typeface="Calibri"/>
                <a:cs typeface="Calibri"/>
                <a:sym typeface="Calibri"/>
              </a:rPr>
              <a:t>הmodel אחראי לכל הבקשות http לשרת</a:t>
            </a:r>
            <a:endParaRPr>
              <a:solidFill>
                <a:schemeClr val="dk1"/>
              </a:solidFill>
              <a:latin typeface="Calibri"/>
              <a:ea typeface="Calibri"/>
              <a:cs typeface="Calibri"/>
              <a:sym typeface="Calibri"/>
            </a:endParaRPr>
          </a:p>
          <a:p>
            <a:pPr marL="0" lvl="0" indent="0" algn="just" rtl="1">
              <a:lnSpc>
                <a:spcPct val="107916"/>
              </a:lnSpc>
              <a:spcBef>
                <a:spcPts val="800"/>
              </a:spcBef>
              <a:spcAft>
                <a:spcPts val="800"/>
              </a:spcAft>
              <a:buClr>
                <a:schemeClr val="dk1"/>
              </a:buClr>
              <a:buSzPts val="1100"/>
              <a:buFont typeface="Arial"/>
              <a:buNone/>
            </a:pPr>
            <a:r>
              <a:rPr lang="en-GB">
                <a:solidFill>
                  <a:schemeClr val="dk1"/>
                </a:solidFill>
                <a:latin typeface="Calibri"/>
                <a:ea typeface="Calibri"/>
                <a:cs typeface="Calibri"/>
                <a:sym typeface="Calibri"/>
              </a:rPr>
              <a:t>ולבסוף הview-model מקשר בנייהם ושם גם רוב הלוקיה של האפליקציה נמצא</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2bc8c4c12cb_1_10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2bc8c4c12cb_1_1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en-GB"/>
              <a:t>דוגמא לcomponent של האפליקציה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bc8c4c12cb_1_7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bc8c4c12cb_1_7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en-GB"/>
              <a:t>אלו הם חברי הקבוצה:</a:t>
            </a:r>
            <a:br>
              <a:rPr lang="en-GB"/>
            </a:br>
            <a:r>
              <a:rPr lang="en-GB"/>
              <a:t>חן (מצביע על חן) הוא ראש הצוות שלנו</a:t>
            </a:r>
            <a:br>
              <a:rPr lang="en-GB"/>
            </a:br>
            <a:r>
              <a:rPr lang="en-GB"/>
              <a:t>ככה עובר על כולם</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2bc8c4c12cb_15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2bc8c4c12cb_15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כעת נראה לכם הרצה קטנה של האפליקציה, ראשית נתחבר כספר, לאחר התחברות קצרה (מילוי פרטים אישיים)  נצטרך לפתוח מספרה כי לספר החדש לא קיימת מספרה, נמלא שם למספרה, מיקום ותיאור קצר על המקום, נכניס איזה שירותים המספרה תתן ותמחור שלהם (למשל תספורת גבר-70) ובכך שהלקוחות ירצו לקבוע תור הם יצטרכו לבחור את השירות המבוקש בהתאם למה שהם צריכים ולאחר מכן לקבוע יום ושעה (נראה את זה בממשק של הלקוח).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2bcb81f45a7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2bcb81f45a7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en-GB"/>
              <a:t>וכעת צד לקוח, התחבר ללקוח קיים כדי לחסוך שוב את תהליך ההרשמה (שמאוד דומה בשתיהם) . איך שנכנסים זה יזרוק אותנו בעצם לדף של חיפוש מספרה, ונוכל לגלול למטה ולראות את כל המספרות הקיימות באפליקציה. כאן אנחנו נכנסים למספרה רנדומלית שכבר השארנו לה Review מהמשתמש הזה, נוכל לערוך אותו כמובן ורואים את זה בסרטון. אפשר גם לחפש כמובן לפי שם או מיקום וזה יפלטר לנו את מה שנבחר, למשל הנה המספרה שפתחנו הרגע מהיוזר של הספר … אפשר לראות שאין ביקורות כי זו מספרה שפתחנו הרגע, נקבע אליה גם תור, נוכל לראות שהלוח שנה מעבר ללחוץ רק על הימים שהמספרה עובדת בה (במקרה הזה רק יום ראשון) עם השעות הרלוונטיות שפנויות. לאחר מכן אני משאיר פה גם איזשהי ביקורת שנוכל לראות אותה מופיעה אחר כך על המסך</a:t>
            </a:r>
            <a:br>
              <a:rPr lang="en-GB"/>
            </a:b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2bc8c4c12cb_1_10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2bc8c4c12cb_1_10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2bc8c4c12cb_1_10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2bc8c4c12cb_1_10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2bc8c4c12cb_1_10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2bc8c4c12cb_1_1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bc8c4c12cb_14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2bc8c4c12cb_14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en-GB"/>
              <a:t>כעת נסביר בכמה נקודות את הדברים העיקריים שכל אחד עשה למען יצירת האפליקציה.</a:t>
            </a:r>
            <a:br>
              <a:rPr lang="en-GB"/>
            </a:br>
            <a:r>
              <a:rPr lang="en-GB"/>
              <a:t>חן- כפי שאמרתי חן הוא הראש צוות שלנו, לחן יש את הכי הרבה ניסיון בתעשייה ולכן הוא הוביל אותנו בפיתוח, חן נתן לנו משימות שבועיות באתר שנקרא trello שנרחיב עליה בהמשך.</a:t>
            </a:r>
            <a:br>
              <a:rPr lang="en-GB"/>
            </a:br>
            <a:r>
              <a:rPr lang="en-GB"/>
              <a:t>בנוסף לכך חן יצר את הארכיטקטורה הכללית של האפליקציה.</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2bc8c4c12cb_14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2bc8c4c12cb_14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en-GB"/>
              <a:t>בני:</a:t>
            </a:r>
            <a:br>
              <a:rPr lang="en-GB"/>
            </a:br>
            <a:r>
              <a:rPr lang="en-GB"/>
              <a:t>אני יצרתי את הmiddleware בסרבר לטעמי בטיחות, למעשה זה כל החלק של האוטנטיקציה ואוטוריזציה ומניעת גישה למקומות רגישים למי שאין הרשאה לכך.</a:t>
            </a:r>
            <a:br>
              <a:rPr lang="en-GB"/>
            </a:br>
            <a:r>
              <a:rPr lang="en-GB"/>
              <a:t>בנוסף לכך עשיתי ולידציה לכל קלט של המשתמש וטיפלתי בשגיאות בהתאם.</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2bc8c4c12cb_14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2bc8c4c12cb_14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en-GB"/>
              <a:t>אור:</a:t>
            </a:r>
            <a:br>
              <a:rPr lang="en-GB"/>
            </a:br>
            <a:r>
              <a:rPr lang="en-GB"/>
              <a:t>אור מימש את כל הפונקציות של הראוטים בסרבר.</a:t>
            </a:r>
            <a:br>
              <a:rPr lang="en-GB"/>
            </a:br>
            <a:r>
              <a:rPr lang="en-GB"/>
              <a:t>בנוסף לכך אור יצר את כל הנביגציה של המסכים שלנו באפליקציה (לפרט קצת מה זה אומר).</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bc8c4c12cb_14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bc8c4c12cb_14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en-GB"/>
              <a:t>עמית:</a:t>
            </a:r>
            <a:br>
              <a:rPr lang="en-GB"/>
            </a:br>
            <a:r>
              <a:rPr lang="en-GB"/>
              <a:t>עמית עבד עם ה firebase למעשה הוא יצר את החיבור בין השרת לבין הדאטה בייס שלנו.</a:t>
            </a:r>
            <a:br>
              <a:rPr lang="en-GB"/>
            </a:br>
            <a:r>
              <a:rPr lang="en-GB"/>
              <a:t>בנוסף לכך עמית יצר את הדיאגרמות של האפליקציה.</a:t>
            </a:r>
            <a:endParaRPr/>
          </a:p>
          <a:p>
            <a:pPr marL="0" lvl="0" indent="0" algn="r" rtl="1">
              <a:spcBef>
                <a:spcPts val="0"/>
              </a:spcBef>
              <a:spcAft>
                <a:spcPts val="0"/>
              </a:spcAft>
              <a:buNone/>
            </a:pPr>
            <a:r>
              <a:rPr lang="en-GB"/>
              <a:t>בנוסף להוסיף שכל אחד עבד על מסכים מסויימים באפליקציה גם מבחינת הUI וגם יצר את הלוגיקה של אותם המסכים.</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bc8c4c12cb_1_7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2bc8c4c12cb_1_7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bc8c4c12cb_1_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bc8c4c12cb_1_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en-GB"/>
              <a:t>הבעיה:</a:t>
            </a:r>
            <a:endParaRPr/>
          </a:p>
          <a:p>
            <a:pPr marL="0" lvl="0" indent="0" algn="r" rtl="1">
              <a:spcBef>
                <a:spcPts val="0"/>
              </a:spcBef>
              <a:spcAft>
                <a:spcPts val="0"/>
              </a:spcAft>
              <a:buNone/>
            </a:pPr>
            <a:r>
              <a:rPr lang="en-GB"/>
              <a:t>טוב עכשיו נדבר למעשה על הבעיה, תספורות זה משהו שרובנו עושים באופן קבוע וכולנו נתקלנו בקשיים מסויימים במהלך החוויה הזאת, אם זה ספר שלא עונה בפלאפון או בווטסאפ או קישור שלא עובד כמו שצריך. </a:t>
            </a:r>
            <a:br>
              <a:rPr lang="en-GB"/>
            </a:br>
            <a:r>
              <a:rPr lang="en-GB"/>
              <a:t>לכן החלטנו להקים את האפליקציה הזאת שהיא למעשה סוג של רשת חברתית בין ספרים ולקוחות.</a:t>
            </a:r>
            <a:br>
              <a:rPr lang="en-GB"/>
            </a:br>
            <a:r>
              <a:rPr lang="en-GB"/>
              <a:t>האפליקציה שלנו עוזרת ללקוחות למצוא את הספר הטוב ביותר על פי הדירוג שהוא קיבל או על פי המיקום שהוא בוחר להסתפר בו</a:t>
            </a:r>
            <a:br>
              <a:rPr lang="en-GB"/>
            </a:br>
            <a:r>
              <a:rPr lang="en-GB"/>
              <a:t>יצרנו את האפליקציה הזאת כדי להקל על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0"/>
              </a:spcBef>
              <a:spcAft>
                <a:spcPts val="0"/>
              </a:spcAft>
              <a:buClr>
                <a:schemeClr val="lt1"/>
              </a:buClr>
              <a:buSzPts val="1400"/>
              <a:buChar char="○"/>
              <a:defRPr>
                <a:solidFill>
                  <a:schemeClr val="lt1"/>
                </a:solidFill>
              </a:defRPr>
            </a:lvl2pPr>
            <a:lvl3pPr marL="1371600" lvl="2" indent="-317500" algn="ctr">
              <a:spcBef>
                <a:spcPts val="0"/>
              </a:spcBef>
              <a:spcAft>
                <a:spcPts val="0"/>
              </a:spcAft>
              <a:buClr>
                <a:schemeClr val="lt1"/>
              </a:buClr>
              <a:buSzPts val="1400"/>
              <a:buChar char="■"/>
              <a:defRPr>
                <a:solidFill>
                  <a:schemeClr val="lt1"/>
                </a:solidFill>
              </a:defRPr>
            </a:lvl3pPr>
            <a:lvl4pPr marL="1828800" lvl="3" indent="-317500" algn="ctr">
              <a:spcBef>
                <a:spcPts val="0"/>
              </a:spcBef>
              <a:spcAft>
                <a:spcPts val="0"/>
              </a:spcAft>
              <a:buClr>
                <a:schemeClr val="lt1"/>
              </a:buClr>
              <a:buSzPts val="1400"/>
              <a:buChar char="●"/>
              <a:defRPr>
                <a:solidFill>
                  <a:schemeClr val="lt1"/>
                </a:solidFill>
              </a:defRPr>
            </a:lvl4pPr>
            <a:lvl5pPr marL="2286000" lvl="4" indent="-317500" algn="ctr">
              <a:spcBef>
                <a:spcPts val="0"/>
              </a:spcBef>
              <a:spcAft>
                <a:spcPts val="0"/>
              </a:spcAft>
              <a:buClr>
                <a:schemeClr val="lt1"/>
              </a:buClr>
              <a:buSzPts val="1400"/>
              <a:buChar char="○"/>
              <a:defRPr>
                <a:solidFill>
                  <a:schemeClr val="lt1"/>
                </a:solidFill>
              </a:defRPr>
            </a:lvl5pPr>
            <a:lvl6pPr marL="2743200" lvl="5" indent="-317500" algn="ctr">
              <a:spcBef>
                <a:spcPts val="0"/>
              </a:spcBef>
              <a:spcAft>
                <a:spcPts val="0"/>
              </a:spcAft>
              <a:buClr>
                <a:schemeClr val="lt1"/>
              </a:buClr>
              <a:buSzPts val="1400"/>
              <a:buChar char="■"/>
              <a:defRPr>
                <a:solidFill>
                  <a:schemeClr val="lt1"/>
                </a:solidFill>
              </a:defRPr>
            </a:lvl6pPr>
            <a:lvl7pPr marL="3200400" lvl="6" indent="-317500" algn="ctr">
              <a:spcBef>
                <a:spcPts val="0"/>
              </a:spcBef>
              <a:spcAft>
                <a:spcPts val="0"/>
              </a:spcAft>
              <a:buClr>
                <a:schemeClr val="lt1"/>
              </a:buClr>
              <a:buSzPts val="1400"/>
              <a:buChar char="●"/>
              <a:defRPr>
                <a:solidFill>
                  <a:schemeClr val="lt1"/>
                </a:solidFill>
              </a:defRPr>
            </a:lvl7pPr>
            <a:lvl8pPr marL="3657600" lvl="7" indent="-317500" algn="ctr">
              <a:spcBef>
                <a:spcPts val="0"/>
              </a:spcBef>
              <a:spcAft>
                <a:spcPts val="0"/>
              </a:spcAft>
              <a:buClr>
                <a:schemeClr val="lt1"/>
              </a:buClr>
              <a:buSzPts val="1400"/>
              <a:buChar char="○"/>
              <a:defRPr>
                <a:solidFill>
                  <a:schemeClr val="lt1"/>
                </a:solidFill>
              </a:defRPr>
            </a:lvl8pPr>
            <a:lvl9pPr marL="4114800" lvl="8" indent="-317500" algn="ctr">
              <a:spcBef>
                <a:spcPts val="0"/>
              </a:spcBef>
              <a:spcAft>
                <a:spcPts val="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1.png"/><Relationship Id="rId10" Type="http://schemas.openxmlformats.org/officeDocument/2006/relationships/image" Target="../media/image8.png"/><Relationship Id="rId4" Type="http://schemas.openxmlformats.org/officeDocument/2006/relationships/image" Target="../media/image3.png"/><Relationship Id="rId9"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19.png"/><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jp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jp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xml"/><Relationship Id="rId6" Type="http://schemas.openxmlformats.org/officeDocument/2006/relationships/image" Target="../media/image25.jpg"/><Relationship Id="rId5" Type="http://schemas.openxmlformats.org/officeDocument/2006/relationships/image" Target="../media/image8.png"/><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3.png"/><Relationship Id="rId4" Type="http://schemas.openxmlformats.org/officeDocument/2006/relationships/image" Target="../media/image23.jpg"/></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1.xml"/><Relationship Id="rId4" Type="http://schemas.openxmlformats.org/officeDocument/2006/relationships/image" Target="../media/image26.gif"/></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p:nvPr/>
        </p:nvSpPr>
        <p:spPr>
          <a:xfrm>
            <a:off x="1459901" y="854325"/>
            <a:ext cx="6751748" cy="1219973"/>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chemeClr val="lt1"/>
                </a:solidFill>
                <a:latin typeface="Arial"/>
              </a:rPr>
              <a:t>HairBook</a:t>
            </a:r>
          </a:p>
        </p:txBody>
      </p:sp>
      <p:sp>
        <p:nvSpPr>
          <p:cNvPr id="86" name="Google Shape;86;p13"/>
          <p:cNvSpPr txBox="1"/>
          <p:nvPr/>
        </p:nvSpPr>
        <p:spPr>
          <a:xfrm>
            <a:off x="0" y="3837725"/>
            <a:ext cx="3692700" cy="122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solidFill>
                  <a:schemeClr val="lt1"/>
                </a:solidFill>
                <a:latin typeface="Roboto"/>
                <a:ea typeface="Roboto"/>
                <a:cs typeface="Roboto"/>
                <a:sym typeface="Roboto"/>
              </a:rPr>
              <a:t>Chen Ben-Ami 315800961</a:t>
            </a:r>
            <a:endParaRPr sz="1800" b="1">
              <a:solidFill>
                <a:schemeClr val="lt1"/>
              </a:solidFill>
              <a:latin typeface="Roboto"/>
              <a:ea typeface="Roboto"/>
              <a:cs typeface="Roboto"/>
              <a:sym typeface="Roboto"/>
            </a:endParaRPr>
          </a:p>
          <a:p>
            <a:pPr marL="0" lvl="0" indent="0" algn="l" rtl="0">
              <a:spcBef>
                <a:spcPts val="0"/>
              </a:spcBef>
              <a:spcAft>
                <a:spcPts val="0"/>
              </a:spcAft>
              <a:buNone/>
            </a:pPr>
            <a:r>
              <a:rPr lang="en-GB" sz="1800" b="1">
                <a:solidFill>
                  <a:schemeClr val="lt1"/>
                </a:solidFill>
                <a:latin typeface="Roboto"/>
                <a:ea typeface="Roboto"/>
                <a:cs typeface="Roboto"/>
                <a:sym typeface="Roboto"/>
              </a:rPr>
              <a:t>Or Ben-Ami 318417763</a:t>
            </a:r>
            <a:endParaRPr sz="1800" b="1">
              <a:solidFill>
                <a:schemeClr val="lt1"/>
              </a:solidFill>
              <a:latin typeface="Roboto"/>
              <a:ea typeface="Roboto"/>
              <a:cs typeface="Roboto"/>
              <a:sym typeface="Roboto"/>
            </a:endParaRPr>
          </a:p>
          <a:p>
            <a:pPr marL="0" lvl="0" indent="0" algn="l" rtl="0">
              <a:spcBef>
                <a:spcPts val="0"/>
              </a:spcBef>
              <a:spcAft>
                <a:spcPts val="0"/>
              </a:spcAft>
              <a:buNone/>
            </a:pPr>
            <a:r>
              <a:rPr lang="en-GB" sz="1800" b="1">
                <a:solidFill>
                  <a:schemeClr val="lt1"/>
                </a:solidFill>
                <a:latin typeface="Roboto"/>
                <a:ea typeface="Roboto"/>
                <a:cs typeface="Roboto"/>
                <a:sym typeface="Roboto"/>
              </a:rPr>
              <a:t>Beni Tibi 208434290</a:t>
            </a:r>
            <a:endParaRPr sz="1800" b="1">
              <a:solidFill>
                <a:schemeClr val="lt1"/>
              </a:solidFill>
              <a:latin typeface="Roboto"/>
              <a:ea typeface="Roboto"/>
              <a:cs typeface="Roboto"/>
              <a:sym typeface="Roboto"/>
            </a:endParaRPr>
          </a:p>
          <a:p>
            <a:pPr marL="0" lvl="0" indent="0" algn="l" rtl="0">
              <a:spcBef>
                <a:spcPts val="0"/>
              </a:spcBef>
              <a:spcAft>
                <a:spcPts val="0"/>
              </a:spcAft>
              <a:buNone/>
            </a:pPr>
            <a:r>
              <a:rPr lang="en-GB" sz="1800" b="1">
                <a:solidFill>
                  <a:schemeClr val="lt1"/>
                </a:solidFill>
                <a:latin typeface="Roboto"/>
                <a:ea typeface="Roboto"/>
                <a:cs typeface="Roboto"/>
                <a:sym typeface="Roboto"/>
              </a:rPr>
              <a:t>Amit Kabalo 314993247</a:t>
            </a:r>
            <a:endParaRPr sz="1800" b="1">
              <a:solidFill>
                <a:schemeClr val="lt1"/>
              </a:solidFill>
              <a:latin typeface="Roboto"/>
              <a:ea typeface="Roboto"/>
              <a:cs typeface="Roboto"/>
              <a:sym typeface="Roboto"/>
            </a:endParaRPr>
          </a:p>
        </p:txBody>
      </p:sp>
      <p:pic>
        <p:nvPicPr>
          <p:cNvPr id="87" name="Google Shape;87;p13"/>
          <p:cNvPicPr preferRelativeResize="0"/>
          <p:nvPr/>
        </p:nvPicPr>
        <p:blipFill>
          <a:blip r:embed="rId3">
            <a:alphaModFix/>
          </a:blip>
          <a:stretch>
            <a:fillRect/>
          </a:stretch>
        </p:blipFill>
        <p:spPr>
          <a:xfrm>
            <a:off x="3450802" y="2192098"/>
            <a:ext cx="2769945" cy="276440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2"/>
          <p:cNvSpPr txBox="1"/>
          <p:nvPr/>
        </p:nvSpPr>
        <p:spPr>
          <a:xfrm>
            <a:off x="1957200" y="2271900"/>
            <a:ext cx="5229900" cy="59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600" b="1">
                <a:solidFill>
                  <a:schemeClr val="lt1"/>
                </a:solidFill>
                <a:latin typeface="Roboto"/>
                <a:ea typeface="Roboto"/>
                <a:cs typeface="Roboto"/>
                <a:sym typeface="Roboto"/>
              </a:rPr>
              <a:t>Other Similar Apps in the Market</a:t>
            </a:r>
            <a:endParaRPr sz="1800">
              <a:solidFill>
                <a:schemeClr val="dk2"/>
              </a:solidFill>
              <a:latin typeface="Roboto"/>
              <a:ea typeface="Roboto"/>
              <a:cs typeface="Roboto"/>
              <a:sym typeface="Roboto"/>
            </a:endParaRPr>
          </a:p>
        </p:txBody>
      </p:sp>
      <p:pic>
        <p:nvPicPr>
          <p:cNvPr id="156" name="Google Shape;156;p22"/>
          <p:cNvPicPr preferRelativeResize="0"/>
          <p:nvPr/>
        </p:nvPicPr>
        <p:blipFill>
          <a:blip r:embed="rId3">
            <a:alphaModFix/>
          </a:blip>
          <a:stretch>
            <a:fillRect/>
          </a:stretch>
        </p:blipFill>
        <p:spPr>
          <a:xfrm>
            <a:off x="3910830" y="118574"/>
            <a:ext cx="1322340" cy="1319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3"/>
          <p:cNvSpPr txBox="1"/>
          <p:nvPr/>
        </p:nvSpPr>
        <p:spPr>
          <a:xfrm>
            <a:off x="551800" y="1551900"/>
            <a:ext cx="8168100" cy="33228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Both Calmark and Point are products which their purpose is the same like HairBook</a:t>
            </a:r>
            <a:endParaRPr sz="1800" b="1">
              <a:solidFill>
                <a:schemeClr val="lt1"/>
              </a:solidFill>
              <a:latin typeface="Roboto"/>
              <a:ea typeface="Roboto"/>
              <a:cs typeface="Roboto"/>
              <a:sym typeface="Roboto"/>
            </a:endParaRPr>
          </a:p>
          <a:p>
            <a:pPr marL="457200" lvl="0" indent="0" algn="l" rtl="0">
              <a:spcBef>
                <a:spcPts val="0"/>
              </a:spcBef>
              <a:spcAft>
                <a:spcPts val="0"/>
              </a:spcAft>
              <a:buNone/>
            </a:pP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Calmark - A popular barbershops booking app in israel </a:t>
            </a:r>
            <a:endParaRPr sz="1800" b="1">
              <a:solidFill>
                <a:schemeClr val="lt1"/>
              </a:solidFill>
              <a:latin typeface="Roboto"/>
              <a:ea typeface="Roboto"/>
              <a:cs typeface="Roboto"/>
              <a:sym typeface="Roboto"/>
            </a:endParaRPr>
          </a:p>
          <a:p>
            <a:pPr marL="457200" lvl="0" indent="0" algn="l" rtl="0">
              <a:spcBef>
                <a:spcPts val="0"/>
              </a:spcBef>
              <a:spcAft>
                <a:spcPts val="0"/>
              </a:spcAft>
              <a:buNone/>
            </a:pP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Point - A booking app for different services in israel</a:t>
            </a:r>
            <a:endParaRPr sz="1800" b="1">
              <a:solidFill>
                <a:schemeClr val="lt1"/>
              </a:solidFill>
              <a:latin typeface="Roboto"/>
              <a:ea typeface="Roboto"/>
              <a:cs typeface="Roboto"/>
              <a:sym typeface="Roboto"/>
            </a:endParaRPr>
          </a:p>
          <a:p>
            <a:pPr marL="457200" lvl="0" indent="0" algn="l" rtl="0">
              <a:spcBef>
                <a:spcPts val="0"/>
              </a:spcBef>
              <a:spcAft>
                <a:spcPts val="0"/>
              </a:spcAft>
              <a:buNone/>
            </a:pP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In HairBook you can choose and search from a barber from our database and choose it according to the location,price etc… HairBook is more of a social app that anyone can download and use for free.</a:t>
            </a:r>
            <a:endParaRPr sz="1800" b="1">
              <a:solidFill>
                <a:schemeClr val="lt1"/>
              </a:solidFill>
              <a:latin typeface="Roboto"/>
              <a:ea typeface="Roboto"/>
              <a:cs typeface="Roboto"/>
              <a:sym typeface="Roboto"/>
            </a:endParaRPr>
          </a:p>
        </p:txBody>
      </p:sp>
      <p:pic>
        <p:nvPicPr>
          <p:cNvPr id="162" name="Google Shape;162;p23"/>
          <p:cNvPicPr preferRelativeResize="0"/>
          <p:nvPr/>
        </p:nvPicPr>
        <p:blipFill>
          <a:blip r:embed="rId3">
            <a:alphaModFix/>
          </a:blip>
          <a:stretch>
            <a:fillRect/>
          </a:stretch>
        </p:blipFill>
        <p:spPr>
          <a:xfrm>
            <a:off x="3910830" y="118574"/>
            <a:ext cx="1322340" cy="1319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4"/>
          <p:cNvSpPr txBox="1"/>
          <p:nvPr/>
        </p:nvSpPr>
        <p:spPr>
          <a:xfrm>
            <a:off x="2183300" y="2008125"/>
            <a:ext cx="5047800" cy="131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600" b="1">
                <a:solidFill>
                  <a:schemeClr val="lt1"/>
                </a:solidFill>
                <a:latin typeface="Roboto"/>
                <a:ea typeface="Roboto"/>
                <a:cs typeface="Roboto"/>
                <a:sym typeface="Roboto"/>
              </a:rPr>
              <a:t>Functional &amp; Non-Functional Requirements</a:t>
            </a:r>
            <a:endParaRPr sz="2600" b="1">
              <a:solidFill>
                <a:schemeClr val="lt1"/>
              </a:solidFill>
              <a:latin typeface="Roboto"/>
              <a:ea typeface="Roboto"/>
              <a:cs typeface="Roboto"/>
              <a:sym typeface="Roboto"/>
            </a:endParaRPr>
          </a:p>
          <a:p>
            <a:pPr marL="0" lvl="0" indent="0" algn="l" rtl="0">
              <a:spcBef>
                <a:spcPts val="0"/>
              </a:spcBef>
              <a:spcAft>
                <a:spcPts val="0"/>
              </a:spcAft>
              <a:buNone/>
            </a:pPr>
            <a:endParaRPr sz="2600" b="1">
              <a:solidFill>
                <a:srgbClr val="FFFFFF"/>
              </a:solidFill>
              <a:latin typeface="Roboto"/>
              <a:ea typeface="Roboto"/>
              <a:cs typeface="Roboto"/>
              <a:sym typeface="Roboto"/>
            </a:endParaRPr>
          </a:p>
        </p:txBody>
      </p:sp>
      <p:pic>
        <p:nvPicPr>
          <p:cNvPr id="168" name="Google Shape;168;p24"/>
          <p:cNvPicPr preferRelativeResize="0"/>
          <p:nvPr/>
        </p:nvPicPr>
        <p:blipFill>
          <a:blip r:embed="rId3">
            <a:alphaModFix/>
          </a:blip>
          <a:stretch>
            <a:fillRect/>
          </a:stretch>
        </p:blipFill>
        <p:spPr>
          <a:xfrm>
            <a:off x="3910830" y="118574"/>
            <a:ext cx="1322340" cy="1319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5"/>
          <p:cNvSpPr txBox="1"/>
          <p:nvPr/>
        </p:nvSpPr>
        <p:spPr>
          <a:xfrm>
            <a:off x="56650" y="1616825"/>
            <a:ext cx="4515300" cy="341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2200" b="1" u="sng">
              <a:solidFill>
                <a:srgbClr val="FFFFFF"/>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Log in and sign up- customer</a:t>
            </a: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Log in and sign up- barber</a:t>
            </a: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Customer details</a:t>
            </a: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Barber details</a:t>
            </a: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Search BarberShop</a:t>
            </a: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Book an hair cut </a:t>
            </a: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Write review- customer access</a:t>
            </a:r>
            <a:endParaRPr sz="1800" b="1">
              <a:solidFill>
                <a:schemeClr val="lt1"/>
              </a:solidFill>
              <a:latin typeface="Roboto"/>
              <a:ea typeface="Roboto"/>
              <a:cs typeface="Roboto"/>
              <a:sym typeface="Roboto"/>
            </a:endParaRPr>
          </a:p>
          <a:p>
            <a:pPr marL="457200" lvl="0" indent="0" algn="l" rtl="0">
              <a:spcBef>
                <a:spcPts val="0"/>
              </a:spcBef>
              <a:spcAft>
                <a:spcPts val="0"/>
              </a:spcAft>
              <a:buNone/>
            </a:pPr>
            <a:endParaRPr sz="1800">
              <a:solidFill>
                <a:schemeClr val="lt1"/>
              </a:solidFill>
              <a:latin typeface="Roboto"/>
              <a:ea typeface="Roboto"/>
              <a:cs typeface="Roboto"/>
              <a:sym typeface="Roboto"/>
            </a:endParaRPr>
          </a:p>
          <a:p>
            <a:pPr marL="457200" lvl="0" indent="0" algn="l" rtl="0">
              <a:spcBef>
                <a:spcPts val="0"/>
              </a:spcBef>
              <a:spcAft>
                <a:spcPts val="0"/>
              </a:spcAft>
              <a:buNone/>
            </a:pPr>
            <a:endParaRPr sz="1800">
              <a:solidFill>
                <a:schemeClr val="lt1"/>
              </a:solidFill>
              <a:latin typeface="Roboto"/>
              <a:ea typeface="Roboto"/>
              <a:cs typeface="Roboto"/>
              <a:sym typeface="Roboto"/>
            </a:endParaRPr>
          </a:p>
        </p:txBody>
      </p:sp>
      <p:sp>
        <p:nvSpPr>
          <p:cNvPr id="174" name="Google Shape;174;p25"/>
          <p:cNvSpPr txBox="1"/>
          <p:nvPr/>
        </p:nvSpPr>
        <p:spPr>
          <a:xfrm>
            <a:off x="4628700" y="1727700"/>
            <a:ext cx="4515300" cy="341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Edit or delete booking</a:t>
            </a: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Create BarberShop- Barber access</a:t>
            </a: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Edit booking- Barber access</a:t>
            </a: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Edit BarberShop- Barber access</a:t>
            </a: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Delete BarberShop-Barber access</a:t>
            </a:r>
            <a:endParaRPr sz="1800" b="1">
              <a:solidFill>
                <a:schemeClr val="lt1"/>
              </a:solidFill>
              <a:latin typeface="Roboto"/>
              <a:ea typeface="Roboto"/>
              <a:cs typeface="Roboto"/>
              <a:sym typeface="Roboto"/>
            </a:endParaRPr>
          </a:p>
          <a:p>
            <a:pPr marL="457200" lvl="0" indent="0" algn="l" rtl="0">
              <a:spcBef>
                <a:spcPts val="0"/>
              </a:spcBef>
              <a:spcAft>
                <a:spcPts val="0"/>
              </a:spcAft>
              <a:buNone/>
            </a:pPr>
            <a:endParaRPr sz="1800">
              <a:solidFill>
                <a:schemeClr val="lt1"/>
              </a:solidFill>
              <a:latin typeface="Roboto"/>
              <a:ea typeface="Roboto"/>
              <a:cs typeface="Roboto"/>
              <a:sym typeface="Roboto"/>
            </a:endParaRPr>
          </a:p>
        </p:txBody>
      </p:sp>
      <p:sp>
        <p:nvSpPr>
          <p:cNvPr id="175" name="Google Shape;175;p25"/>
          <p:cNvSpPr txBox="1"/>
          <p:nvPr/>
        </p:nvSpPr>
        <p:spPr>
          <a:xfrm>
            <a:off x="1657350" y="1260725"/>
            <a:ext cx="5829300" cy="712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600" b="1" u="sng">
                <a:solidFill>
                  <a:schemeClr val="lt1"/>
                </a:solidFill>
                <a:latin typeface="Roboto"/>
                <a:ea typeface="Roboto"/>
                <a:cs typeface="Roboto"/>
                <a:sym typeface="Roboto"/>
              </a:rPr>
              <a:t>Functional Requirements</a:t>
            </a:r>
            <a:endParaRPr sz="2600" b="1" u="sng">
              <a:solidFill>
                <a:schemeClr val="lt1"/>
              </a:solidFill>
              <a:latin typeface="Roboto"/>
              <a:ea typeface="Roboto"/>
              <a:cs typeface="Roboto"/>
              <a:sym typeface="Roboto"/>
            </a:endParaRPr>
          </a:p>
        </p:txBody>
      </p:sp>
      <p:pic>
        <p:nvPicPr>
          <p:cNvPr id="176" name="Google Shape;176;p25"/>
          <p:cNvPicPr preferRelativeResize="0"/>
          <p:nvPr/>
        </p:nvPicPr>
        <p:blipFill>
          <a:blip r:embed="rId3">
            <a:alphaModFix/>
          </a:blip>
          <a:stretch>
            <a:fillRect/>
          </a:stretch>
        </p:blipFill>
        <p:spPr>
          <a:xfrm>
            <a:off x="3910830" y="118574"/>
            <a:ext cx="1322340" cy="1319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6"/>
          <p:cNvSpPr txBox="1"/>
          <p:nvPr/>
        </p:nvSpPr>
        <p:spPr>
          <a:xfrm>
            <a:off x="56650" y="1616825"/>
            <a:ext cx="4515300" cy="341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2200" b="1" u="sng">
              <a:solidFill>
                <a:srgbClr val="FFFFFF"/>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Password encryption</a:t>
            </a:r>
            <a:endParaRPr sz="1800" b="1">
              <a:solidFill>
                <a:schemeClr val="lt1"/>
              </a:solidFill>
              <a:latin typeface="Roboto"/>
              <a:ea typeface="Roboto"/>
              <a:cs typeface="Roboto"/>
              <a:sym typeface="Roboto"/>
            </a:endParaRPr>
          </a:p>
          <a:p>
            <a:pPr marL="457200" lvl="0" indent="0" algn="l" rtl="0">
              <a:spcBef>
                <a:spcPts val="0"/>
              </a:spcBef>
              <a:spcAft>
                <a:spcPts val="0"/>
              </a:spcAft>
              <a:buNone/>
            </a:pP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Transferring information using json-jwt web tokens</a:t>
            </a:r>
            <a:endParaRPr sz="1800" b="1">
              <a:solidFill>
                <a:schemeClr val="lt1"/>
              </a:solidFill>
              <a:latin typeface="Roboto"/>
              <a:ea typeface="Roboto"/>
              <a:cs typeface="Roboto"/>
              <a:sym typeface="Roboto"/>
            </a:endParaRPr>
          </a:p>
          <a:p>
            <a:pPr marL="457200" lvl="0" indent="0" algn="l" rtl="0">
              <a:spcBef>
                <a:spcPts val="0"/>
              </a:spcBef>
              <a:spcAft>
                <a:spcPts val="0"/>
              </a:spcAft>
              <a:buNone/>
            </a:pP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The ui of the application is according to design material 3</a:t>
            </a:r>
            <a:endParaRPr sz="1800" b="1">
              <a:solidFill>
                <a:schemeClr val="lt1"/>
              </a:solidFill>
              <a:latin typeface="Roboto"/>
              <a:ea typeface="Roboto"/>
              <a:cs typeface="Roboto"/>
              <a:sym typeface="Roboto"/>
            </a:endParaRPr>
          </a:p>
          <a:p>
            <a:pPr marL="457200" lvl="0" indent="0" algn="l" rtl="0">
              <a:spcBef>
                <a:spcPts val="0"/>
              </a:spcBef>
              <a:spcAft>
                <a:spcPts val="0"/>
              </a:spcAft>
              <a:buNone/>
            </a:pPr>
            <a:endParaRPr sz="1800">
              <a:solidFill>
                <a:schemeClr val="lt1"/>
              </a:solidFill>
              <a:latin typeface="Roboto"/>
              <a:ea typeface="Roboto"/>
              <a:cs typeface="Roboto"/>
              <a:sym typeface="Roboto"/>
            </a:endParaRPr>
          </a:p>
          <a:p>
            <a:pPr marL="457200" lvl="0" indent="0" algn="l" rtl="0">
              <a:spcBef>
                <a:spcPts val="0"/>
              </a:spcBef>
              <a:spcAft>
                <a:spcPts val="0"/>
              </a:spcAft>
              <a:buNone/>
            </a:pPr>
            <a:endParaRPr sz="1800">
              <a:solidFill>
                <a:schemeClr val="lt1"/>
              </a:solidFill>
              <a:latin typeface="Roboto"/>
              <a:ea typeface="Roboto"/>
              <a:cs typeface="Roboto"/>
              <a:sym typeface="Roboto"/>
            </a:endParaRPr>
          </a:p>
        </p:txBody>
      </p:sp>
      <p:sp>
        <p:nvSpPr>
          <p:cNvPr id="182" name="Google Shape;182;p26"/>
          <p:cNvSpPr txBox="1"/>
          <p:nvPr/>
        </p:nvSpPr>
        <p:spPr>
          <a:xfrm>
            <a:off x="1657350" y="1260725"/>
            <a:ext cx="5829300" cy="712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600" b="1" u="sng">
                <a:solidFill>
                  <a:schemeClr val="lt1"/>
                </a:solidFill>
                <a:latin typeface="Roboto"/>
                <a:ea typeface="Roboto"/>
                <a:cs typeface="Roboto"/>
                <a:sym typeface="Roboto"/>
              </a:rPr>
              <a:t>Non-Functional Requirements</a:t>
            </a:r>
            <a:endParaRPr sz="2600" b="1" u="sng">
              <a:solidFill>
                <a:schemeClr val="lt1"/>
              </a:solidFill>
              <a:latin typeface="Roboto"/>
              <a:ea typeface="Roboto"/>
              <a:cs typeface="Roboto"/>
              <a:sym typeface="Roboto"/>
            </a:endParaRPr>
          </a:p>
        </p:txBody>
      </p:sp>
      <p:pic>
        <p:nvPicPr>
          <p:cNvPr id="183" name="Google Shape;183;p26"/>
          <p:cNvPicPr preferRelativeResize="0"/>
          <p:nvPr/>
        </p:nvPicPr>
        <p:blipFill>
          <a:blip r:embed="rId3">
            <a:alphaModFix/>
          </a:blip>
          <a:stretch>
            <a:fillRect/>
          </a:stretch>
        </p:blipFill>
        <p:spPr>
          <a:xfrm>
            <a:off x="3910830" y="42374"/>
            <a:ext cx="1322340" cy="1319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7"/>
          <p:cNvSpPr txBox="1"/>
          <p:nvPr/>
        </p:nvSpPr>
        <p:spPr>
          <a:xfrm>
            <a:off x="3251550" y="2271900"/>
            <a:ext cx="2640900" cy="59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600" b="1">
                <a:solidFill>
                  <a:schemeClr val="lt1"/>
                </a:solidFill>
                <a:latin typeface="Roboto"/>
                <a:ea typeface="Roboto"/>
                <a:cs typeface="Roboto"/>
                <a:sym typeface="Roboto"/>
              </a:rPr>
              <a:t>UML -</a:t>
            </a:r>
            <a:r>
              <a:rPr lang="en-GB" sz="2600" b="1">
                <a:solidFill>
                  <a:srgbClr val="FFFFFF"/>
                </a:solidFill>
                <a:latin typeface="Roboto"/>
                <a:ea typeface="Roboto"/>
                <a:cs typeface="Roboto"/>
                <a:sym typeface="Roboto"/>
              </a:rPr>
              <a:t> </a:t>
            </a:r>
            <a:r>
              <a:rPr lang="en-GB" sz="2600" b="1">
                <a:solidFill>
                  <a:schemeClr val="lt1"/>
                </a:solidFill>
                <a:latin typeface="Roboto"/>
                <a:ea typeface="Roboto"/>
                <a:cs typeface="Roboto"/>
                <a:sym typeface="Roboto"/>
              </a:rPr>
              <a:t>Diagrams</a:t>
            </a:r>
            <a:endParaRPr sz="1800">
              <a:solidFill>
                <a:schemeClr val="dk2"/>
              </a:solidFill>
              <a:latin typeface="Roboto"/>
              <a:ea typeface="Roboto"/>
              <a:cs typeface="Roboto"/>
              <a:sym typeface="Roboto"/>
            </a:endParaRPr>
          </a:p>
        </p:txBody>
      </p:sp>
      <p:pic>
        <p:nvPicPr>
          <p:cNvPr id="189" name="Google Shape;189;p27"/>
          <p:cNvPicPr preferRelativeResize="0"/>
          <p:nvPr/>
        </p:nvPicPr>
        <p:blipFill>
          <a:blip r:embed="rId3">
            <a:alphaModFix/>
          </a:blip>
          <a:stretch>
            <a:fillRect/>
          </a:stretch>
        </p:blipFill>
        <p:spPr>
          <a:xfrm>
            <a:off x="3910830" y="118574"/>
            <a:ext cx="1322340" cy="1319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8"/>
          <p:cNvSpPr txBox="1"/>
          <p:nvPr/>
        </p:nvSpPr>
        <p:spPr>
          <a:xfrm>
            <a:off x="613525" y="638900"/>
            <a:ext cx="3402000" cy="76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600" b="1">
                <a:solidFill>
                  <a:schemeClr val="lt1"/>
                </a:solidFill>
                <a:latin typeface="Roboto"/>
                <a:ea typeface="Roboto"/>
                <a:cs typeface="Roboto"/>
                <a:sym typeface="Roboto"/>
              </a:rPr>
              <a:t>Diagrams - Use Case</a:t>
            </a:r>
            <a:endParaRPr sz="2600" b="1">
              <a:solidFill>
                <a:schemeClr val="dk2"/>
              </a:solidFill>
              <a:latin typeface="Roboto"/>
              <a:ea typeface="Roboto"/>
              <a:cs typeface="Roboto"/>
              <a:sym typeface="Roboto"/>
            </a:endParaRPr>
          </a:p>
        </p:txBody>
      </p:sp>
      <p:sp>
        <p:nvSpPr>
          <p:cNvPr id="195" name="Google Shape;195;p28"/>
          <p:cNvSpPr/>
          <p:nvPr/>
        </p:nvSpPr>
        <p:spPr>
          <a:xfrm>
            <a:off x="1308683" y="1499325"/>
            <a:ext cx="6576369" cy="34962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pic>
        <p:nvPicPr>
          <p:cNvPr id="196" name="Google Shape;196;p28"/>
          <p:cNvPicPr preferRelativeResize="0"/>
          <p:nvPr/>
        </p:nvPicPr>
        <p:blipFill>
          <a:blip r:embed="rId3">
            <a:alphaModFix/>
          </a:blip>
          <a:stretch>
            <a:fillRect/>
          </a:stretch>
        </p:blipFill>
        <p:spPr>
          <a:xfrm>
            <a:off x="3910830" y="118574"/>
            <a:ext cx="1322340" cy="1319700"/>
          </a:xfrm>
          <a:prstGeom prst="rect">
            <a:avLst/>
          </a:prstGeom>
          <a:noFill/>
          <a:ln>
            <a:noFill/>
          </a:ln>
        </p:spPr>
      </p:pic>
      <p:pic>
        <p:nvPicPr>
          <p:cNvPr id="197" name="Google Shape;197;p28"/>
          <p:cNvPicPr preferRelativeResize="0"/>
          <p:nvPr/>
        </p:nvPicPr>
        <p:blipFill>
          <a:blip r:embed="rId4">
            <a:alphaModFix/>
          </a:blip>
          <a:stretch>
            <a:fillRect/>
          </a:stretch>
        </p:blipFill>
        <p:spPr>
          <a:xfrm>
            <a:off x="2245375" y="1499325"/>
            <a:ext cx="4702972" cy="34961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9"/>
          <p:cNvSpPr txBox="1"/>
          <p:nvPr/>
        </p:nvSpPr>
        <p:spPr>
          <a:xfrm>
            <a:off x="613525" y="638900"/>
            <a:ext cx="3402000" cy="76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600" b="1">
                <a:solidFill>
                  <a:schemeClr val="lt1"/>
                </a:solidFill>
                <a:latin typeface="Roboto"/>
                <a:ea typeface="Roboto"/>
                <a:cs typeface="Roboto"/>
                <a:sym typeface="Roboto"/>
              </a:rPr>
              <a:t>Diagrams - ERD (entity relationship diagram)</a:t>
            </a:r>
            <a:endParaRPr sz="2600" b="1">
              <a:solidFill>
                <a:schemeClr val="lt1"/>
              </a:solidFill>
              <a:latin typeface="Roboto"/>
              <a:ea typeface="Roboto"/>
              <a:cs typeface="Roboto"/>
              <a:sym typeface="Roboto"/>
            </a:endParaRPr>
          </a:p>
        </p:txBody>
      </p:sp>
      <p:pic>
        <p:nvPicPr>
          <p:cNvPr id="203" name="Google Shape;203;p29"/>
          <p:cNvPicPr preferRelativeResize="0"/>
          <p:nvPr/>
        </p:nvPicPr>
        <p:blipFill>
          <a:blip r:embed="rId3">
            <a:alphaModFix/>
          </a:blip>
          <a:stretch>
            <a:fillRect/>
          </a:stretch>
        </p:blipFill>
        <p:spPr>
          <a:xfrm>
            <a:off x="5326926" y="152400"/>
            <a:ext cx="1731066" cy="4838699"/>
          </a:xfrm>
          <a:prstGeom prst="rect">
            <a:avLst/>
          </a:prstGeom>
          <a:noFill/>
          <a:ln>
            <a:noFill/>
          </a:ln>
        </p:spPr>
      </p:pic>
      <p:pic>
        <p:nvPicPr>
          <p:cNvPr id="204" name="Google Shape;204;p29"/>
          <p:cNvPicPr preferRelativeResize="0"/>
          <p:nvPr/>
        </p:nvPicPr>
        <p:blipFill>
          <a:blip r:embed="rId4">
            <a:alphaModFix/>
          </a:blip>
          <a:stretch>
            <a:fillRect/>
          </a:stretch>
        </p:blipFill>
        <p:spPr>
          <a:xfrm>
            <a:off x="3910830" y="118574"/>
            <a:ext cx="1322340" cy="1319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0"/>
          <p:cNvSpPr txBox="1"/>
          <p:nvPr/>
        </p:nvSpPr>
        <p:spPr>
          <a:xfrm>
            <a:off x="613525" y="638900"/>
            <a:ext cx="3402000" cy="76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600" b="1">
                <a:solidFill>
                  <a:schemeClr val="lt1"/>
                </a:solidFill>
                <a:latin typeface="Roboto"/>
                <a:ea typeface="Roboto"/>
                <a:cs typeface="Roboto"/>
                <a:sym typeface="Roboto"/>
              </a:rPr>
              <a:t>Diagrams - Object Diagram</a:t>
            </a:r>
            <a:endParaRPr sz="2600" b="1">
              <a:solidFill>
                <a:schemeClr val="dk2"/>
              </a:solidFill>
              <a:latin typeface="Roboto"/>
              <a:ea typeface="Roboto"/>
              <a:cs typeface="Roboto"/>
              <a:sym typeface="Roboto"/>
            </a:endParaRPr>
          </a:p>
        </p:txBody>
      </p:sp>
      <p:pic>
        <p:nvPicPr>
          <p:cNvPr id="210" name="Google Shape;210;p30"/>
          <p:cNvPicPr preferRelativeResize="0"/>
          <p:nvPr/>
        </p:nvPicPr>
        <p:blipFill>
          <a:blip r:embed="rId3">
            <a:alphaModFix/>
          </a:blip>
          <a:stretch>
            <a:fillRect/>
          </a:stretch>
        </p:blipFill>
        <p:spPr>
          <a:xfrm>
            <a:off x="2960275" y="1474599"/>
            <a:ext cx="3223450" cy="3524375"/>
          </a:xfrm>
          <a:prstGeom prst="rect">
            <a:avLst/>
          </a:prstGeom>
          <a:noFill/>
          <a:ln>
            <a:noFill/>
          </a:ln>
        </p:spPr>
      </p:pic>
      <p:pic>
        <p:nvPicPr>
          <p:cNvPr id="211" name="Google Shape;211;p30"/>
          <p:cNvPicPr preferRelativeResize="0"/>
          <p:nvPr/>
        </p:nvPicPr>
        <p:blipFill>
          <a:blip r:embed="rId4">
            <a:alphaModFix/>
          </a:blip>
          <a:stretch>
            <a:fillRect/>
          </a:stretch>
        </p:blipFill>
        <p:spPr>
          <a:xfrm>
            <a:off x="3910830" y="118574"/>
            <a:ext cx="1322340" cy="13197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1"/>
          <p:cNvSpPr txBox="1"/>
          <p:nvPr/>
        </p:nvSpPr>
        <p:spPr>
          <a:xfrm>
            <a:off x="613525" y="638900"/>
            <a:ext cx="3402000" cy="76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600" b="1">
                <a:solidFill>
                  <a:schemeClr val="lt1"/>
                </a:solidFill>
                <a:latin typeface="Roboto"/>
                <a:ea typeface="Roboto"/>
                <a:cs typeface="Roboto"/>
                <a:sym typeface="Roboto"/>
              </a:rPr>
              <a:t>Diagrams - Sequence Diagram</a:t>
            </a:r>
            <a:endParaRPr sz="2600" b="1">
              <a:solidFill>
                <a:schemeClr val="dk2"/>
              </a:solidFill>
              <a:latin typeface="Roboto"/>
              <a:ea typeface="Roboto"/>
              <a:cs typeface="Roboto"/>
              <a:sym typeface="Roboto"/>
            </a:endParaRPr>
          </a:p>
        </p:txBody>
      </p:sp>
      <p:pic>
        <p:nvPicPr>
          <p:cNvPr id="217" name="Google Shape;217;p31"/>
          <p:cNvPicPr preferRelativeResize="0"/>
          <p:nvPr/>
        </p:nvPicPr>
        <p:blipFill>
          <a:blip r:embed="rId3">
            <a:alphaModFix/>
          </a:blip>
          <a:stretch>
            <a:fillRect/>
          </a:stretch>
        </p:blipFill>
        <p:spPr>
          <a:xfrm>
            <a:off x="3910830" y="118574"/>
            <a:ext cx="1322340" cy="1319700"/>
          </a:xfrm>
          <a:prstGeom prst="rect">
            <a:avLst/>
          </a:prstGeom>
          <a:noFill/>
          <a:ln>
            <a:noFill/>
          </a:ln>
        </p:spPr>
      </p:pic>
      <p:grpSp>
        <p:nvGrpSpPr>
          <p:cNvPr id="218" name="Google Shape;218;p31"/>
          <p:cNvGrpSpPr/>
          <p:nvPr/>
        </p:nvGrpSpPr>
        <p:grpSpPr>
          <a:xfrm>
            <a:off x="3054300" y="1438275"/>
            <a:ext cx="3035400" cy="3638475"/>
            <a:chOff x="2997500" y="1405400"/>
            <a:chExt cx="3035400" cy="3638475"/>
          </a:xfrm>
        </p:grpSpPr>
        <p:sp>
          <p:nvSpPr>
            <p:cNvPr id="219" name="Google Shape;219;p31"/>
            <p:cNvSpPr/>
            <p:nvPr/>
          </p:nvSpPr>
          <p:spPr>
            <a:xfrm>
              <a:off x="2997500" y="1439075"/>
              <a:ext cx="3035400" cy="36048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pic>
          <p:nvPicPr>
            <p:cNvPr id="220" name="Google Shape;220;p31"/>
            <p:cNvPicPr preferRelativeResize="0"/>
            <p:nvPr/>
          </p:nvPicPr>
          <p:blipFill>
            <a:blip r:embed="rId4">
              <a:alphaModFix/>
            </a:blip>
            <a:stretch>
              <a:fillRect/>
            </a:stretch>
          </p:blipFill>
          <p:spPr>
            <a:xfrm>
              <a:off x="3111183" y="1405400"/>
              <a:ext cx="2921633" cy="3604850"/>
            </a:xfrm>
            <a:prstGeom prst="rect">
              <a:avLst/>
            </a:prstGeom>
            <a:noFill/>
            <a:ln>
              <a:noFill/>
            </a:ln>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p:nvPr/>
        </p:nvSpPr>
        <p:spPr>
          <a:xfrm>
            <a:off x="2048100" y="1746600"/>
            <a:ext cx="5047800" cy="1319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GB" sz="2600" b="1">
                <a:solidFill>
                  <a:schemeClr val="lt1"/>
                </a:solidFill>
                <a:latin typeface="Roboto"/>
                <a:ea typeface="Roboto"/>
                <a:cs typeface="Roboto"/>
                <a:sym typeface="Roboto"/>
              </a:rPr>
              <a:t>Working Environments</a:t>
            </a:r>
            <a:endParaRPr sz="2600" b="1">
              <a:solidFill>
                <a:schemeClr val="lt1"/>
              </a:solidFill>
              <a:latin typeface="Roboto"/>
              <a:ea typeface="Roboto"/>
              <a:cs typeface="Roboto"/>
              <a:sym typeface="Roboto"/>
            </a:endParaRPr>
          </a:p>
          <a:p>
            <a:pPr marL="0" lvl="0" indent="0" algn="l" rtl="0">
              <a:spcBef>
                <a:spcPts val="0"/>
              </a:spcBef>
              <a:spcAft>
                <a:spcPts val="0"/>
              </a:spcAft>
              <a:buNone/>
            </a:pPr>
            <a:endParaRPr sz="2600" b="1">
              <a:solidFill>
                <a:srgbClr val="FFFFFF"/>
              </a:solidFill>
              <a:latin typeface="Roboto"/>
              <a:ea typeface="Roboto"/>
              <a:cs typeface="Roboto"/>
              <a:sym typeface="Roboto"/>
            </a:endParaRPr>
          </a:p>
        </p:txBody>
      </p:sp>
      <p:pic>
        <p:nvPicPr>
          <p:cNvPr id="93" name="Google Shape;93;p14"/>
          <p:cNvPicPr preferRelativeResize="0"/>
          <p:nvPr/>
        </p:nvPicPr>
        <p:blipFill>
          <a:blip r:embed="rId3">
            <a:alphaModFix/>
          </a:blip>
          <a:stretch>
            <a:fillRect/>
          </a:stretch>
        </p:blipFill>
        <p:spPr>
          <a:xfrm>
            <a:off x="1351925" y="4076175"/>
            <a:ext cx="1988500" cy="799975"/>
          </a:xfrm>
          <a:prstGeom prst="rect">
            <a:avLst/>
          </a:prstGeom>
          <a:noFill/>
          <a:ln>
            <a:noFill/>
          </a:ln>
        </p:spPr>
      </p:pic>
      <p:pic>
        <p:nvPicPr>
          <p:cNvPr id="94" name="Google Shape;94;p14"/>
          <p:cNvPicPr preferRelativeResize="0"/>
          <p:nvPr/>
        </p:nvPicPr>
        <p:blipFill>
          <a:blip r:embed="rId4">
            <a:alphaModFix/>
          </a:blip>
          <a:stretch>
            <a:fillRect/>
          </a:stretch>
        </p:blipFill>
        <p:spPr>
          <a:xfrm>
            <a:off x="4617800" y="2632875"/>
            <a:ext cx="1869548" cy="1047225"/>
          </a:xfrm>
          <a:prstGeom prst="rect">
            <a:avLst/>
          </a:prstGeom>
          <a:noFill/>
          <a:ln>
            <a:noFill/>
          </a:ln>
        </p:spPr>
      </p:pic>
      <p:pic>
        <p:nvPicPr>
          <p:cNvPr id="95" name="Google Shape;95;p14"/>
          <p:cNvPicPr preferRelativeResize="0"/>
          <p:nvPr/>
        </p:nvPicPr>
        <p:blipFill>
          <a:blip r:embed="rId5">
            <a:alphaModFix/>
          </a:blip>
          <a:stretch>
            <a:fillRect/>
          </a:stretch>
        </p:blipFill>
        <p:spPr>
          <a:xfrm>
            <a:off x="3910830" y="118574"/>
            <a:ext cx="1322340" cy="1319700"/>
          </a:xfrm>
          <a:prstGeom prst="rect">
            <a:avLst/>
          </a:prstGeom>
          <a:noFill/>
          <a:ln>
            <a:noFill/>
          </a:ln>
        </p:spPr>
      </p:pic>
      <p:pic>
        <p:nvPicPr>
          <p:cNvPr id="96" name="Google Shape;96;p14"/>
          <p:cNvPicPr preferRelativeResize="0"/>
          <p:nvPr/>
        </p:nvPicPr>
        <p:blipFill>
          <a:blip r:embed="rId6">
            <a:alphaModFix/>
          </a:blip>
          <a:stretch>
            <a:fillRect/>
          </a:stretch>
        </p:blipFill>
        <p:spPr>
          <a:xfrm>
            <a:off x="5516750" y="4076175"/>
            <a:ext cx="1156425" cy="977224"/>
          </a:xfrm>
          <a:prstGeom prst="rect">
            <a:avLst/>
          </a:prstGeom>
          <a:noFill/>
          <a:ln>
            <a:noFill/>
          </a:ln>
        </p:spPr>
      </p:pic>
      <p:pic>
        <p:nvPicPr>
          <p:cNvPr id="97" name="Google Shape;97;p14"/>
          <p:cNvPicPr preferRelativeResize="0"/>
          <p:nvPr/>
        </p:nvPicPr>
        <p:blipFill rotWithShape="1">
          <a:blip r:embed="rId7">
            <a:alphaModFix/>
          </a:blip>
          <a:srcRect l="10936" t="23781" r="12317" b="16406"/>
          <a:stretch/>
        </p:blipFill>
        <p:spPr>
          <a:xfrm>
            <a:off x="2481825" y="2769113"/>
            <a:ext cx="1866624" cy="1047225"/>
          </a:xfrm>
          <a:prstGeom prst="rect">
            <a:avLst/>
          </a:prstGeom>
          <a:noFill/>
          <a:ln>
            <a:noFill/>
          </a:ln>
        </p:spPr>
      </p:pic>
      <p:pic>
        <p:nvPicPr>
          <p:cNvPr id="98" name="Google Shape;98;p14"/>
          <p:cNvPicPr preferRelativeResize="0"/>
          <p:nvPr/>
        </p:nvPicPr>
        <p:blipFill>
          <a:blip r:embed="rId8">
            <a:alphaModFix/>
          </a:blip>
          <a:stretch>
            <a:fillRect/>
          </a:stretch>
        </p:blipFill>
        <p:spPr>
          <a:xfrm>
            <a:off x="345850" y="2632876"/>
            <a:ext cx="1866620" cy="1319700"/>
          </a:xfrm>
          <a:prstGeom prst="rect">
            <a:avLst/>
          </a:prstGeom>
          <a:noFill/>
          <a:ln>
            <a:noFill/>
          </a:ln>
        </p:spPr>
      </p:pic>
      <p:pic>
        <p:nvPicPr>
          <p:cNvPr id="99" name="Google Shape;99;p14"/>
          <p:cNvPicPr preferRelativeResize="0"/>
          <p:nvPr/>
        </p:nvPicPr>
        <p:blipFill>
          <a:blip r:embed="rId9">
            <a:alphaModFix/>
          </a:blip>
          <a:stretch>
            <a:fillRect/>
          </a:stretch>
        </p:blipFill>
        <p:spPr>
          <a:xfrm>
            <a:off x="3910822" y="4071188"/>
            <a:ext cx="1156425" cy="987191"/>
          </a:xfrm>
          <a:prstGeom prst="rect">
            <a:avLst/>
          </a:prstGeom>
          <a:noFill/>
          <a:ln>
            <a:noFill/>
          </a:ln>
        </p:spPr>
      </p:pic>
      <p:pic>
        <p:nvPicPr>
          <p:cNvPr id="100" name="Google Shape;100;p14"/>
          <p:cNvPicPr preferRelativeResize="0"/>
          <p:nvPr/>
        </p:nvPicPr>
        <p:blipFill>
          <a:blip r:embed="rId10">
            <a:alphaModFix/>
          </a:blip>
          <a:stretch>
            <a:fillRect/>
          </a:stretch>
        </p:blipFill>
        <p:spPr>
          <a:xfrm>
            <a:off x="6756700" y="2496638"/>
            <a:ext cx="1745574" cy="13197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2"/>
          <p:cNvSpPr txBox="1"/>
          <p:nvPr/>
        </p:nvSpPr>
        <p:spPr>
          <a:xfrm>
            <a:off x="2920800" y="2184725"/>
            <a:ext cx="3302400" cy="59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600" b="1">
                <a:solidFill>
                  <a:schemeClr val="lt1"/>
                </a:solidFill>
                <a:latin typeface="Roboto"/>
                <a:ea typeface="Roboto"/>
                <a:cs typeface="Roboto"/>
                <a:sym typeface="Roboto"/>
              </a:rPr>
              <a:t>Project Management</a:t>
            </a:r>
            <a:endParaRPr sz="1800">
              <a:solidFill>
                <a:schemeClr val="dk2"/>
              </a:solidFill>
              <a:latin typeface="Roboto"/>
              <a:ea typeface="Roboto"/>
              <a:cs typeface="Roboto"/>
              <a:sym typeface="Roboto"/>
            </a:endParaRPr>
          </a:p>
        </p:txBody>
      </p:sp>
      <p:pic>
        <p:nvPicPr>
          <p:cNvPr id="226" name="Google Shape;226;p32"/>
          <p:cNvPicPr preferRelativeResize="0"/>
          <p:nvPr/>
        </p:nvPicPr>
        <p:blipFill>
          <a:blip r:embed="rId3">
            <a:alphaModFix/>
          </a:blip>
          <a:stretch>
            <a:fillRect/>
          </a:stretch>
        </p:blipFill>
        <p:spPr>
          <a:xfrm>
            <a:off x="3910830" y="118574"/>
            <a:ext cx="1322340" cy="13197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pic>
        <p:nvPicPr>
          <p:cNvPr id="231" name="Google Shape;231;p33"/>
          <p:cNvPicPr preferRelativeResize="0"/>
          <p:nvPr/>
        </p:nvPicPr>
        <p:blipFill>
          <a:blip r:embed="rId3">
            <a:alphaModFix/>
          </a:blip>
          <a:stretch>
            <a:fillRect/>
          </a:stretch>
        </p:blipFill>
        <p:spPr>
          <a:xfrm>
            <a:off x="3910830" y="118574"/>
            <a:ext cx="1322340" cy="1319700"/>
          </a:xfrm>
          <a:prstGeom prst="rect">
            <a:avLst/>
          </a:prstGeom>
          <a:noFill/>
          <a:ln>
            <a:noFill/>
          </a:ln>
        </p:spPr>
      </p:pic>
      <p:sp>
        <p:nvSpPr>
          <p:cNvPr id="232" name="Google Shape;232;p33"/>
          <p:cNvSpPr txBox="1"/>
          <p:nvPr/>
        </p:nvSpPr>
        <p:spPr>
          <a:xfrm>
            <a:off x="1146900" y="1336300"/>
            <a:ext cx="6850200" cy="537300"/>
          </a:xfrm>
          <a:prstGeom prst="rect">
            <a:avLst/>
          </a:prstGeom>
          <a:noFill/>
          <a:ln>
            <a:noFill/>
          </a:ln>
        </p:spPr>
        <p:txBody>
          <a:bodyPr spcFirstLastPara="1" wrap="square" lIns="91425" tIns="91425" rIns="91425" bIns="91425" anchor="t" anchorCtr="0">
            <a:noAutofit/>
          </a:bodyPr>
          <a:lstStyle/>
          <a:p>
            <a:pPr marL="457200" marR="0" lvl="0" indent="0" algn="ctr" rtl="0">
              <a:lnSpc>
                <a:spcPct val="100000"/>
              </a:lnSpc>
              <a:spcBef>
                <a:spcPts val="0"/>
              </a:spcBef>
              <a:spcAft>
                <a:spcPts val="0"/>
              </a:spcAft>
              <a:buNone/>
            </a:pPr>
            <a:r>
              <a:rPr lang="en-GB" sz="1800" b="1">
                <a:solidFill>
                  <a:schemeClr val="lt1"/>
                </a:solidFill>
                <a:latin typeface="Roboto"/>
                <a:ea typeface="Roboto"/>
                <a:cs typeface="Roboto"/>
                <a:sym typeface="Roboto"/>
              </a:rPr>
              <a:t>Agile - Kanban Board:</a:t>
            </a:r>
            <a:endParaRPr sz="1800" b="1">
              <a:solidFill>
                <a:schemeClr val="lt1"/>
              </a:solidFill>
              <a:latin typeface="Roboto"/>
              <a:ea typeface="Roboto"/>
              <a:cs typeface="Roboto"/>
              <a:sym typeface="Roboto"/>
            </a:endParaRPr>
          </a:p>
          <a:p>
            <a:pPr marL="457200" marR="0" lvl="0" indent="0" algn="l" rtl="0">
              <a:lnSpc>
                <a:spcPct val="100000"/>
              </a:lnSpc>
              <a:spcBef>
                <a:spcPts val="0"/>
              </a:spcBef>
              <a:spcAft>
                <a:spcPts val="0"/>
              </a:spcAft>
              <a:buNone/>
            </a:pPr>
            <a:r>
              <a:rPr lang="en-GB" sz="1800" b="1">
                <a:solidFill>
                  <a:schemeClr val="lt1"/>
                </a:solidFill>
                <a:latin typeface="Roboto"/>
                <a:ea typeface="Roboto"/>
                <a:cs typeface="Roboto"/>
                <a:sym typeface="Roboto"/>
              </a:rPr>
              <a:t>To manage our project, we used Trello to divided the tasks </a:t>
            </a:r>
            <a:endParaRPr sz="1800" b="1">
              <a:solidFill>
                <a:schemeClr val="lt1"/>
              </a:solidFill>
              <a:latin typeface="Roboto"/>
              <a:ea typeface="Roboto"/>
              <a:cs typeface="Roboto"/>
              <a:sym typeface="Roboto"/>
            </a:endParaRPr>
          </a:p>
        </p:txBody>
      </p:sp>
      <p:pic>
        <p:nvPicPr>
          <p:cNvPr id="233" name="Google Shape;233;p33"/>
          <p:cNvPicPr preferRelativeResize="0"/>
          <p:nvPr/>
        </p:nvPicPr>
        <p:blipFill>
          <a:blip r:embed="rId4">
            <a:alphaModFix/>
          </a:blip>
          <a:stretch>
            <a:fillRect/>
          </a:stretch>
        </p:blipFill>
        <p:spPr>
          <a:xfrm>
            <a:off x="152400" y="2103500"/>
            <a:ext cx="8828377" cy="2887600"/>
          </a:xfrm>
          <a:prstGeom prst="rect">
            <a:avLst/>
          </a:prstGeom>
          <a:noFill/>
          <a:ln>
            <a:noFill/>
          </a:ln>
        </p:spPr>
      </p:pic>
      <p:pic>
        <p:nvPicPr>
          <p:cNvPr id="234" name="Google Shape;234;p33"/>
          <p:cNvPicPr preferRelativeResize="0"/>
          <p:nvPr/>
        </p:nvPicPr>
        <p:blipFill>
          <a:blip r:embed="rId5">
            <a:alphaModFix/>
          </a:blip>
          <a:stretch>
            <a:fillRect/>
          </a:stretch>
        </p:blipFill>
        <p:spPr>
          <a:xfrm>
            <a:off x="424275" y="289825"/>
            <a:ext cx="2493275" cy="8165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34"/>
          <p:cNvSpPr txBox="1"/>
          <p:nvPr/>
        </p:nvSpPr>
        <p:spPr>
          <a:xfrm>
            <a:off x="2697000" y="1976050"/>
            <a:ext cx="3750000" cy="918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100"/>
              <a:buFont typeface="Arial"/>
              <a:buNone/>
            </a:pPr>
            <a:r>
              <a:rPr lang="en-GB" sz="2600" b="1">
                <a:solidFill>
                  <a:schemeClr val="lt1"/>
                </a:solidFill>
                <a:latin typeface="Roboto"/>
                <a:ea typeface="Roboto"/>
                <a:cs typeface="Roboto"/>
                <a:sym typeface="Roboto"/>
              </a:rPr>
              <a:t>System</a:t>
            </a:r>
            <a:r>
              <a:rPr lang="en-GB" sz="2600" b="1">
                <a:solidFill>
                  <a:srgbClr val="FFFFFF"/>
                </a:solidFill>
                <a:latin typeface="Roboto"/>
                <a:ea typeface="Roboto"/>
                <a:cs typeface="Roboto"/>
                <a:sym typeface="Roboto"/>
              </a:rPr>
              <a:t> </a:t>
            </a:r>
            <a:r>
              <a:rPr lang="en-GB" sz="2600" b="1">
                <a:solidFill>
                  <a:schemeClr val="lt1"/>
                </a:solidFill>
                <a:latin typeface="Roboto"/>
                <a:ea typeface="Roboto"/>
                <a:cs typeface="Roboto"/>
                <a:sym typeface="Roboto"/>
              </a:rPr>
              <a:t>Structure</a:t>
            </a:r>
            <a:endParaRPr sz="2600" b="1">
              <a:solidFill>
                <a:schemeClr val="lt1"/>
              </a:solidFill>
              <a:latin typeface="Roboto"/>
              <a:ea typeface="Roboto"/>
              <a:cs typeface="Roboto"/>
              <a:sym typeface="Roboto"/>
            </a:endParaRPr>
          </a:p>
          <a:p>
            <a:pPr marL="0" lvl="0" indent="0" algn="ctr" rtl="0">
              <a:spcBef>
                <a:spcPts val="0"/>
              </a:spcBef>
              <a:spcAft>
                <a:spcPts val="0"/>
              </a:spcAft>
              <a:buNone/>
            </a:pPr>
            <a:r>
              <a:rPr lang="en-GB" sz="2600" b="1">
                <a:solidFill>
                  <a:schemeClr val="lt1"/>
                </a:solidFill>
                <a:latin typeface="Roboto"/>
                <a:ea typeface="Roboto"/>
                <a:cs typeface="Roboto"/>
                <a:sym typeface="Roboto"/>
              </a:rPr>
              <a:t>Server</a:t>
            </a:r>
            <a:endParaRPr sz="1800">
              <a:solidFill>
                <a:schemeClr val="dk2"/>
              </a:solidFill>
              <a:latin typeface="Roboto"/>
              <a:ea typeface="Roboto"/>
              <a:cs typeface="Roboto"/>
              <a:sym typeface="Roboto"/>
            </a:endParaRPr>
          </a:p>
        </p:txBody>
      </p:sp>
      <p:pic>
        <p:nvPicPr>
          <p:cNvPr id="240" name="Google Shape;240;p34"/>
          <p:cNvPicPr preferRelativeResize="0"/>
          <p:nvPr/>
        </p:nvPicPr>
        <p:blipFill>
          <a:blip r:embed="rId3">
            <a:alphaModFix/>
          </a:blip>
          <a:stretch>
            <a:fillRect/>
          </a:stretch>
        </p:blipFill>
        <p:spPr>
          <a:xfrm>
            <a:off x="3910830" y="118574"/>
            <a:ext cx="1322340" cy="13197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5"/>
          <p:cNvSpPr txBox="1"/>
          <p:nvPr/>
        </p:nvSpPr>
        <p:spPr>
          <a:xfrm>
            <a:off x="3910825" y="2022100"/>
            <a:ext cx="5122200" cy="59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solidFill>
                  <a:schemeClr val="lt1"/>
                </a:solidFill>
                <a:latin typeface="Roboto"/>
                <a:ea typeface="Roboto"/>
                <a:cs typeface="Roboto"/>
                <a:sym typeface="Roboto"/>
              </a:rPr>
              <a:t>/login, /signup, /signout, /get-details</a:t>
            </a:r>
            <a:endParaRPr sz="1800" b="1">
              <a:solidFill>
                <a:schemeClr val="dk2"/>
              </a:solidFill>
              <a:latin typeface="Roboto"/>
              <a:ea typeface="Roboto"/>
              <a:cs typeface="Roboto"/>
              <a:sym typeface="Roboto"/>
            </a:endParaRPr>
          </a:p>
        </p:txBody>
      </p:sp>
      <p:pic>
        <p:nvPicPr>
          <p:cNvPr id="246" name="Google Shape;246;p35"/>
          <p:cNvPicPr preferRelativeResize="0"/>
          <p:nvPr/>
        </p:nvPicPr>
        <p:blipFill>
          <a:blip r:embed="rId3">
            <a:alphaModFix/>
          </a:blip>
          <a:stretch>
            <a:fillRect/>
          </a:stretch>
        </p:blipFill>
        <p:spPr>
          <a:xfrm>
            <a:off x="3910830" y="118574"/>
            <a:ext cx="1322340" cy="1319700"/>
          </a:xfrm>
          <a:prstGeom prst="rect">
            <a:avLst/>
          </a:prstGeom>
          <a:noFill/>
          <a:ln>
            <a:noFill/>
          </a:ln>
        </p:spPr>
      </p:pic>
      <p:sp>
        <p:nvSpPr>
          <p:cNvPr id="247" name="Google Shape;247;p35"/>
          <p:cNvSpPr/>
          <p:nvPr/>
        </p:nvSpPr>
        <p:spPr>
          <a:xfrm>
            <a:off x="2400450" y="2178400"/>
            <a:ext cx="1322400" cy="287100"/>
          </a:xfrm>
          <a:prstGeom prst="striped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248" name="Google Shape;248;p35"/>
          <p:cNvSpPr/>
          <p:nvPr/>
        </p:nvSpPr>
        <p:spPr>
          <a:xfrm>
            <a:off x="2400450" y="2715738"/>
            <a:ext cx="1322400" cy="287100"/>
          </a:xfrm>
          <a:prstGeom prst="striped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249" name="Google Shape;249;p35"/>
          <p:cNvSpPr/>
          <p:nvPr/>
        </p:nvSpPr>
        <p:spPr>
          <a:xfrm>
            <a:off x="2400450" y="3195888"/>
            <a:ext cx="1322400" cy="287100"/>
          </a:xfrm>
          <a:prstGeom prst="striped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250" name="Google Shape;250;p35"/>
          <p:cNvSpPr/>
          <p:nvPr/>
        </p:nvSpPr>
        <p:spPr>
          <a:xfrm>
            <a:off x="2400450" y="4052600"/>
            <a:ext cx="1322400" cy="287100"/>
          </a:xfrm>
          <a:prstGeom prst="striped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251" name="Google Shape;251;p35"/>
          <p:cNvSpPr/>
          <p:nvPr/>
        </p:nvSpPr>
        <p:spPr>
          <a:xfrm>
            <a:off x="2400450" y="3676038"/>
            <a:ext cx="1322400" cy="287100"/>
          </a:xfrm>
          <a:prstGeom prst="striped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252" name="Google Shape;252;p35"/>
          <p:cNvSpPr/>
          <p:nvPr/>
        </p:nvSpPr>
        <p:spPr>
          <a:xfrm>
            <a:off x="2400450" y="4501450"/>
            <a:ext cx="1322400" cy="287100"/>
          </a:xfrm>
          <a:prstGeom prst="striped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pic>
        <p:nvPicPr>
          <p:cNvPr id="253" name="Google Shape;253;p35"/>
          <p:cNvPicPr preferRelativeResize="0"/>
          <p:nvPr/>
        </p:nvPicPr>
        <p:blipFill>
          <a:blip r:embed="rId4">
            <a:alphaModFix/>
          </a:blip>
          <a:stretch>
            <a:fillRect/>
          </a:stretch>
        </p:blipFill>
        <p:spPr>
          <a:xfrm>
            <a:off x="284550" y="1634000"/>
            <a:ext cx="2238375" cy="2418600"/>
          </a:xfrm>
          <a:prstGeom prst="rect">
            <a:avLst/>
          </a:prstGeom>
          <a:noFill/>
          <a:ln>
            <a:noFill/>
          </a:ln>
        </p:spPr>
      </p:pic>
      <p:pic>
        <p:nvPicPr>
          <p:cNvPr id="254" name="Google Shape;254;p35"/>
          <p:cNvPicPr preferRelativeResize="0"/>
          <p:nvPr/>
        </p:nvPicPr>
        <p:blipFill>
          <a:blip r:embed="rId5">
            <a:alphaModFix/>
          </a:blip>
          <a:stretch>
            <a:fillRect/>
          </a:stretch>
        </p:blipFill>
        <p:spPr>
          <a:xfrm>
            <a:off x="284550" y="4052600"/>
            <a:ext cx="2238375" cy="793525"/>
          </a:xfrm>
          <a:prstGeom prst="rect">
            <a:avLst/>
          </a:prstGeom>
          <a:noFill/>
          <a:ln>
            <a:noFill/>
          </a:ln>
        </p:spPr>
      </p:pic>
      <p:sp>
        <p:nvSpPr>
          <p:cNvPr id="255" name="Google Shape;255;p35"/>
          <p:cNvSpPr txBox="1"/>
          <p:nvPr/>
        </p:nvSpPr>
        <p:spPr>
          <a:xfrm>
            <a:off x="2704725" y="1390825"/>
            <a:ext cx="6263100" cy="5373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We separated the server into self-contained routes:</a:t>
            </a:r>
            <a:endParaRPr sz="1800" b="1">
              <a:solidFill>
                <a:schemeClr val="dk2"/>
              </a:solidFill>
              <a:latin typeface="Roboto"/>
              <a:ea typeface="Roboto"/>
              <a:cs typeface="Roboto"/>
              <a:sym typeface="Roboto"/>
            </a:endParaRPr>
          </a:p>
        </p:txBody>
      </p:sp>
      <p:sp>
        <p:nvSpPr>
          <p:cNvPr id="256" name="Google Shape;256;p35"/>
          <p:cNvSpPr txBox="1"/>
          <p:nvPr/>
        </p:nvSpPr>
        <p:spPr>
          <a:xfrm>
            <a:off x="3910825" y="2559450"/>
            <a:ext cx="5122200" cy="59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solidFill>
                  <a:schemeClr val="lt1"/>
                </a:solidFill>
                <a:latin typeface="Roboto"/>
                <a:ea typeface="Roboto"/>
                <a:cs typeface="Roboto"/>
                <a:sym typeface="Roboto"/>
              </a:rPr>
              <a:t>/get-barber-details, /create-barbershop…</a:t>
            </a:r>
            <a:endParaRPr sz="1200" b="1">
              <a:solidFill>
                <a:srgbClr val="6AAB73"/>
              </a:solidFill>
              <a:highlight>
                <a:srgbClr val="1E1F22"/>
              </a:highlight>
              <a:latin typeface="Courier New"/>
              <a:ea typeface="Courier New"/>
              <a:cs typeface="Courier New"/>
              <a:sym typeface="Courier New"/>
            </a:endParaRPr>
          </a:p>
          <a:p>
            <a:pPr marL="0" lvl="0" indent="0" algn="l" rtl="0">
              <a:spcBef>
                <a:spcPts val="0"/>
              </a:spcBef>
              <a:spcAft>
                <a:spcPts val="0"/>
              </a:spcAft>
              <a:buNone/>
            </a:pPr>
            <a:endParaRPr sz="1200">
              <a:solidFill>
                <a:srgbClr val="6AAB73"/>
              </a:solidFill>
              <a:highlight>
                <a:srgbClr val="1E1F22"/>
              </a:highlight>
              <a:latin typeface="Courier New"/>
              <a:ea typeface="Courier New"/>
              <a:cs typeface="Courier New"/>
              <a:sym typeface="Courier New"/>
            </a:endParaRPr>
          </a:p>
          <a:p>
            <a:pPr marL="0" lvl="0" indent="0" algn="l" rtl="0">
              <a:spcBef>
                <a:spcPts val="0"/>
              </a:spcBef>
              <a:spcAft>
                <a:spcPts val="0"/>
              </a:spcAft>
              <a:buNone/>
            </a:pPr>
            <a:endParaRPr sz="1200">
              <a:solidFill>
                <a:srgbClr val="6AAB73"/>
              </a:solidFill>
              <a:highlight>
                <a:srgbClr val="1E1F22"/>
              </a:highlight>
              <a:latin typeface="Courier New"/>
              <a:ea typeface="Courier New"/>
              <a:cs typeface="Courier New"/>
              <a:sym typeface="Courier New"/>
            </a:endParaRPr>
          </a:p>
        </p:txBody>
      </p:sp>
      <p:sp>
        <p:nvSpPr>
          <p:cNvPr id="257" name="Google Shape;257;p35"/>
          <p:cNvSpPr txBox="1"/>
          <p:nvPr/>
        </p:nvSpPr>
        <p:spPr>
          <a:xfrm>
            <a:off x="3845625" y="3076350"/>
            <a:ext cx="5122200" cy="59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solidFill>
                  <a:schemeClr val="lt1"/>
                </a:solidFill>
                <a:latin typeface="Roboto"/>
                <a:ea typeface="Roboto"/>
                <a:cs typeface="Roboto"/>
                <a:sym typeface="Roboto"/>
              </a:rPr>
              <a:t>/book-haircut, /update-booking…</a:t>
            </a:r>
            <a:endParaRPr sz="1800" b="1">
              <a:solidFill>
                <a:schemeClr val="lt1"/>
              </a:solidFill>
              <a:latin typeface="Roboto"/>
              <a:ea typeface="Roboto"/>
              <a:cs typeface="Roboto"/>
              <a:sym typeface="Roboto"/>
            </a:endParaRPr>
          </a:p>
          <a:p>
            <a:pPr marL="0" lvl="0" indent="0" algn="l" rtl="0">
              <a:spcBef>
                <a:spcPts val="0"/>
              </a:spcBef>
              <a:spcAft>
                <a:spcPts val="0"/>
              </a:spcAft>
              <a:buNone/>
            </a:pPr>
            <a:endParaRPr sz="1200">
              <a:solidFill>
                <a:srgbClr val="6AAB73"/>
              </a:solidFill>
              <a:highlight>
                <a:srgbClr val="1E1F22"/>
              </a:highlight>
              <a:latin typeface="Courier New"/>
              <a:ea typeface="Courier New"/>
              <a:cs typeface="Courier New"/>
              <a:sym typeface="Courier New"/>
            </a:endParaRPr>
          </a:p>
          <a:p>
            <a:pPr marL="0" lvl="0" indent="0" algn="l" rtl="0">
              <a:spcBef>
                <a:spcPts val="0"/>
              </a:spcBef>
              <a:spcAft>
                <a:spcPts val="0"/>
              </a:spcAft>
              <a:buNone/>
            </a:pPr>
            <a:endParaRPr sz="1200">
              <a:solidFill>
                <a:srgbClr val="6AAB73"/>
              </a:solidFill>
              <a:highlight>
                <a:srgbClr val="1E1F22"/>
              </a:highlight>
              <a:latin typeface="Courier New"/>
              <a:ea typeface="Courier New"/>
              <a:cs typeface="Courier New"/>
              <a:sym typeface="Courier New"/>
            </a:endParaRPr>
          </a:p>
        </p:txBody>
      </p:sp>
      <p:sp>
        <p:nvSpPr>
          <p:cNvPr id="258" name="Google Shape;258;p35"/>
          <p:cNvSpPr txBox="1"/>
          <p:nvPr/>
        </p:nvSpPr>
        <p:spPr>
          <a:xfrm>
            <a:off x="3910825" y="3508525"/>
            <a:ext cx="5122200" cy="59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solidFill>
                  <a:schemeClr val="lt1"/>
                </a:solidFill>
                <a:latin typeface="Roboto"/>
                <a:ea typeface="Roboto"/>
                <a:cs typeface="Roboto"/>
                <a:sym typeface="Roboto"/>
              </a:rPr>
              <a:t>/get-customer-details,/get-all-shops…</a:t>
            </a:r>
            <a:endParaRPr sz="1200" b="1">
              <a:solidFill>
                <a:srgbClr val="6AAB73"/>
              </a:solidFill>
              <a:highlight>
                <a:srgbClr val="1E1F22"/>
              </a:highlight>
              <a:latin typeface="Courier New"/>
              <a:ea typeface="Courier New"/>
              <a:cs typeface="Courier New"/>
              <a:sym typeface="Courier New"/>
            </a:endParaRPr>
          </a:p>
          <a:p>
            <a:pPr marL="0" lvl="0" indent="0" algn="l" rtl="0">
              <a:spcBef>
                <a:spcPts val="0"/>
              </a:spcBef>
              <a:spcAft>
                <a:spcPts val="0"/>
              </a:spcAft>
              <a:buNone/>
            </a:pPr>
            <a:endParaRPr sz="1800">
              <a:solidFill>
                <a:schemeClr val="lt1"/>
              </a:solidFill>
              <a:latin typeface="Roboto"/>
              <a:ea typeface="Roboto"/>
              <a:cs typeface="Roboto"/>
              <a:sym typeface="Roboto"/>
            </a:endParaRPr>
          </a:p>
          <a:p>
            <a:pPr marL="0" lvl="0" indent="0" algn="l" rtl="0">
              <a:spcBef>
                <a:spcPts val="0"/>
              </a:spcBef>
              <a:spcAft>
                <a:spcPts val="0"/>
              </a:spcAft>
              <a:buNone/>
            </a:pPr>
            <a:endParaRPr sz="1200">
              <a:solidFill>
                <a:srgbClr val="6AAB73"/>
              </a:solidFill>
              <a:highlight>
                <a:srgbClr val="1E1F22"/>
              </a:highlight>
              <a:latin typeface="Courier New"/>
              <a:ea typeface="Courier New"/>
              <a:cs typeface="Courier New"/>
              <a:sym typeface="Courier New"/>
            </a:endParaRPr>
          </a:p>
          <a:p>
            <a:pPr marL="0" lvl="0" indent="0" algn="l" rtl="0">
              <a:spcBef>
                <a:spcPts val="0"/>
              </a:spcBef>
              <a:spcAft>
                <a:spcPts val="0"/>
              </a:spcAft>
              <a:buNone/>
            </a:pPr>
            <a:endParaRPr sz="1200">
              <a:solidFill>
                <a:srgbClr val="6AAB73"/>
              </a:solidFill>
              <a:highlight>
                <a:srgbClr val="1E1F22"/>
              </a:highlight>
              <a:latin typeface="Courier New"/>
              <a:ea typeface="Courier New"/>
              <a:cs typeface="Courier New"/>
              <a:sym typeface="Courier New"/>
            </a:endParaRPr>
          </a:p>
        </p:txBody>
      </p:sp>
      <p:sp>
        <p:nvSpPr>
          <p:cNvPr id="259" name="Google Shape;259;p35"/>
          <p:cNvSpPr txBox="1"/>
          <p:nvPr/>
        </p:nvSpPr>
        <p:spPr>
          <a:xfrm>
            <a:off x="3910825" y="4501450"/>
            <a:ext cx="5122200" cy="59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solidFill>
                  <a:schemeClr val="lt1"/>
                </a:solidFill>
                <a:latin typeface="Roboto"/>
                <a:ea typeface="Roboto"/>
                <a:cs typeface="Roboto"/>
                <a:sym typeface="Roboto"/>
              </a:rPr>
              <a:t>/get-shop_by_id, /get-service-by-id…</a:t>
            </a:r>
            <a:endParaRPr sz="1800" b="1">
              <a:solidFill>
                <a:schemeClr val="lt1"/>
              </a:solidFill>
              <a:latin typeface="Roboto"/>
              <a:ea typeface="Roboto"/>
              <a:cs typeface="Roboto"/>
              <a:sym typeface="Roboto"/>
            </a:endParaRPr>
          </a:p>
        </p:txBody>
      </p:sp>
      <p:sp>
        <p:nvSpPr>
          <p:cNvPr id="260" name="Google Shape;260;p35"/>
          <p:cNvSpPr txBox="1"/>
          <p:nvPr/>
        </p:nvSpPr>
        <p:spPr>
          <a:xfrm>
            <a:off x="3910825" y="3963150"/>
            <a:ext cx="5122200" cy="46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solidFill>
                  <a:schemeClr val="lt1"/>
                </a:solidFill>
                <a:latin typeface="Roboto"/>
                <a:ea typeface="Roboto"/>
                <a:cs typeface="Roboto"/>
                <a:sym typeface="Roboto"/>
              </a:rPr>
              <a:t>/post-review, /delete-review…</a:t>
            </a:r>
            <a:endParaRPr sz="1800" b="1">
              <a:solidFill>
                <a:schemeClr val="lt1"/>
              </a:solidFill>
              <a:latin typeface="Roboto"/>
              <a:ea typeface="Roboto"/>
              <a:cs typeface="Roboto"/>
              <a:sym typeface="Roboto"/>
            </a:endParaRPr>
          </a:p>
          <a:p>
            <a:pPr marL="0" lvl="0" indent="0" algn="l" rtl="0">
              <a:spcBef>
                <a:spcPts val="0"/>
              </a:spcBef>
              <a:spcAft>
                <a:spcPts val="0"/>
              </a:spcAft>
              <a:buNone/>
            </a:pPr>
            <a:endParaRPr sz="1200">
              <a:solidFill>
                <a:srgbClr val="6AAB73"/>
              </a:solidFill>
              <a:highlight>
                <a:srgbClr val="1E1F22"/>
              </a:highlight>
              <a:latin typeface="Courier New"/>
              <a:ea typeface="Courier New"/>
              <a:cs typeface="Courier New"/>
              <a:sym typeface="Courier New"/>
            </a:endParaRPr>
          </a:p>
          <a:p>
            <a:pPr marL="0" lvl="0" indent="0" algn="l" rtl="0">
              <a:spcBef>
                <a:spcPts val="0"/>
              </a:spcBef>
              <a:spcAft>
                <a:spcPts val="0"/>
              </a:spcAft>
              <a:buNone/>
            </a:pPr>
            <a:endParaRPr sz="1800">
              <a:solidFill>
                <a:schemeClr val="lt1"/>
              </a:solidFill>
              <a:latin typeface="Roboto"/>
              <a:ea typeface="Roboto"/>
              <a:cs typeface="Roboto"/>
              <a:sym typeface="Roboto"/>
            </a:endParaRPr>
          </a:p>
        </p:txBody>
      </p:sp>
      <p:pic>
        <p:nvPicPr>
          <p:cNvPr id="261" name="Google Shape;261;p35"/>
          <p:cNvPicPr preferRelativeResize="0"/>
          <p:nvPr/>
        </p:nvPicPr>
        <p:blipFill>
          <a:blip r:embed="rId6">
            <a:alphaModFix/>
          </a:blip>
          <a:stretch>
            <a:fillRect/>
          </a:stretch>
        </p:blipFill>
        <p:spPr>
          <a:xfrm>
            <a:off x="284550" y="118576"/>
            <a:ext cx="1866620" cy="13197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pic>
        <p:nvPicPr>
          <p:cNvPr id="266" name="Google Shape;266;p36"/>
          <p:cNvPicPr preferRelativeResize="0"/>
          <p:nvPr/>
        </p:nvPicPr>
        <p:blipFill>
          <a:blip r:embed="rId3">
            <a:alphaModFix/>
          </a:blip>
          <a:stretch>
            <a:fillRect/>
          </a:stretch>
        </p:blipFill>
        <p:spPr>
          <a:xfrm>
            <a:off x="3910830" y="118574"/>
            <a:ext cx="1322340" cy="1319700"/>
          </a:xfrm>
          <a:prstGeom prst="rect">
            <a:avLst/>
          </a:prstGeom>
          <a:noFill/>
          <a:ln>
            <a:noFill/>
          </a:ln>
        </p:spPr>
      </p:pic>
      <p:pic>
        <p:nvPicPr>
          <p:cNvPr id="267" name="Google Shape;267;p36"/>
          <p:cNvPicPr preferRelativeResize="0"/>
          <p:nvPr/>
        </p:nvPicPr>
        <p:blipFill>
          <a:blip r:embed="rId4">
            <a:alphaModFix/>
          </a:blip>
          <a:stretch>
            <a:fillRect/>
          </a:stretch>
        </p:blipFill>
        <p:spPr>
          <a:xfrm>
            <a:off x="152400" y="118576"/>
            <a:ext cx="1866620" cy="1319700"/>
          </a:xfrm>
          <a:prstGeom prst="rect">
            <a:avLst/>
          </a:prstGeom>
          <a:noFill/>
          <a:ln>
            <a:noFill/>
          </a:ln>
        </p:spPr>
      </p:pic>
      <p:pic>
        <p:nvPicPr>
          <p:cNvPr id="268" name="Google Shape;268;p36"/>
          <p:cNvPicPr preferRelativeResize="0"/>
          <p:nvPr/>
        </p:nvPicPr>
        <p:blipFill>
          <a:blip r:embed="rId5">
            <a:alphaModFix/>
          </a:blip>
          <a:stretch>
            <a:fillRect/>
          </a:stretch>
        </p:blipFill>
        <p:spPr>
          <a:xfrm>
            <a:off x="152400" y="1438275"/>
            <a:ext cx="8991599" cy="355282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7"/>
          <p:cNvSpPr txBox="1"/>
          <p:nvPr/>
        </p:nvSpPr>
        <p:spPr>
          <a:xfrm>
            <a:off x="3851750" y="2271900"/>
            <a:ext cx="2640900" cy="59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600" b="1">
                <a:solidFill>
                  <a:schemeClr val="lt1"/>
                </a:solidFill>
                <a:latin typeface="Roboto"/>
                <a:ea typeface="Roboto"/>
                <a:cs typeface="Roboto"/>
                <a:sym typeface="Roboto"/>
              </a:rPr>
              <a:t>DataBase</a:t>
            </a:r>
            <a:endParaRPr sz="1800">
              <a:solidFill>
                <a:schemeClr val="dk2"/>
              </a:solidFill>
              <a:latin typeface="Roboto"/>
              <a:ea typeface="Roboto"/>
              <a:cs typeface="Roboto"/>
              <a:sym typeface="Roboto"/>
            </a:endParaRPr>
          </a:p>
        </p:txBody>
      </p:sp>
      <p:pic>
        <p:nvPicPr>
          <p:cNvPr id="274" name="Google Shape;274;p37"/>
          <p:cNvPicPr preferRelativeResize="0"/>
          <p:nvPr/>
        </p:nvPicPr>
        <p:blipFill>
          <a:blip r:embed="rId3">
            <a:alphaModFix/>
          </a:blip>
          <a:stretch>
            <a:fillRect/>
          </a:stretch>
        </p:blipFill>
        <p:spPr>
          <a:xfrm>
            <a:off x="3910830" y="118574"/>
            <a:ext cx="1322340" cy="13197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pic>
        <p:nvPicPr>
          <p:cNvPr id="279" name="Google Shape;279;p38"/>
          <p:cNvPicPr preferRelativeResize="0"/>
          <p:nvPr/>
        </p:nvPicPr>
        <p:blipFill>
          <a:blip r:embed="rId3">
            <a:alphaModFix/>
          </a:blip>
          <a:stretch>
            <a:fillRect/>
          </a:stretch>
        </p:blipFill>
        <p:spPr>
          <a:xfrm>
            <a:off x="3910830" y="118574"/>
            <a:ext cx="1322340" cy="1319700"/>
          </a:xfrm>
          <a:prstGeom prst="rect">
            <a:avLst/>
          </a:prstGeom>
          <a:noFill/>
          <a:ln>
            <a:noFill/>
          </a:ln>
        </p:spPr>
      </p:pic>
      <p:sp>
        <p:nvSpPr>
          <p:cNvPr id="280" name="Google Shape;280;p38"/>
          <p:cNvSpPr txBox="1"/>
          <p:nvPr/>
        </p:nvSpPr>
        <p:spPr>
          <a:xfrm>
            <a:off x="434375" y="1677875"/>
            <a:ext cx="8415900" cy="32490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We implemented the database using FireBase</a:t>
            </a:r>
            <a:r>
              <a:rPr lang="en-GB" sz="1800" b="1">
                <a:solidFill>
                  <a:schemeClr val="dk2"/>
                </a:solidFill>
                <a:latin typeface="Roboto"/>
                <a:ea typeface="Roboto"/>
                <a:cs typeface="Roboto"/>
                <a:sym typeface="Roboto"/>
              </a:rPr>
              <a:t> </a:t>
            </a:r>
            <a:endParaRPr sz="1800" b="1">
              <a:solidFill>
                <a:schemeClr val="dk2"/>
              </a:solidFill>
              <a:latin typeface="Roboto"/>
              <a:ea typeface="Roboto"/>
              <a:cs typeface="Roboto"/>
              <a:sym typeface="Roboto"/>
            </a:endParaRPr>
          </a:p>
        </p:txBody>
      </p:sp>
      <p:pic>
        <p:nvPicPr>
          <p:cNvPr id="281" name="Google Shape;281;p38"/>
          <p:cNvPicPr preferRelativeResize="0"/>
          <p:nvPr/>
        </p:nvPicPr>
        <p:blipFill>
          <a:blip r:embed="rId4">
            <a:alphaModFix/>
          </a:blip>
          <a:stretch>
            <a:fillRect/>
          </a:stretch>
        </p:blipFill>
        <p:spPr>
          <a:xfrm>
            <a:off x="263605" y="2165600"/>
            <a:ext cx="8616784" cy="2913300"/>
          </a:xfrm>
          <a:prstGeom prst="rect">
            <a:avLst/>
          </a:prstGeom>
          <a:noFill/>
          <a:ln>
            <a:noFill/>
          </a:ln>
        </p:spPr>
      </p:pic>
      <p:pic>
        <p:nvPicPr>
          <p:cNvPr id="282" name="Google Shape;282;p38"/>
          <p:cNvPicPr preferRelativeResize="0"/>
          <p:nvPr/>
        </p:nvPicPr>
        <p:blipFill rotWithShape="1">
          <a:blip r:embed="rId5">
            <a:alphaModFix/>
          </a:blip>
          <a:srcRect l="10936" t="23780" r="12317" b="-14788"/>
          <a:stretch/>
        </p:blipFill>
        <p:spPr>
          <a:xfrm>
            <a:off x="869725" y="232050"/>
            <a:ext cx="2670075" cy="15934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39"/>
          <p:cNvSpPr txBox="1"/>
          <p:nvPr/>
        </p:nvSpPr>
        <p:spPr>
          <a:xfrm>
            <a:off x="3910825" y="2271900"/>
            <a:ext cx="2640900" cy="59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600" b="1">
                <a:solidFill>
                  <a:schemeClr val="lt1"/>
                </a:solidFill>
                <a:latin typeface="Roboto"/>
                <a:ea typeface="Roboto"/>
                <a:cs typeface="Roboto"/>
                <a:sym typeface="Roboto"/>
              </a:rPr>
              <a:t>Front</a:t>
            </a:r>
            <a:endParaRPr sz="1800">
              <a:solidFill>
                <a:schemeClr val="dk2"/>
              </a:solidFill>
              <a:latin typeface="Roboto"/>
              <a:ea typeface="Roboto"/>
              <a:cs typeface="Roboto"/>
              <a:sym typeface="Roboto"/>
            </a:endParaRPr>
          </a:p>
        </p:txBody>
      </p:sp>
      <p:pic>
        <p:nvPicPr>
          <p:cNvPr id="288" name="Google Shape;288;p39"/>
          <p:cNvPicPr preferRelativeResize="0"/>
          <p:nvPr/>
        </p:nvPicPr>
        <p:blipFill>
          <a:blip r:embed="rId3">
            <a:alphaModFix/>
          </a:blip>
          <a:stretch>
            <a:fillRect/>
          </a:stretch>
        </p:blipFill>
        <p:spPr>
          <a:xfrm>
            <a:off x="3910830" y="118574"/>
            <a:ext cx="1322340" cy="13197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0"/>
          <p:cNvSpPr txBox="1"/>
          <p:nvPr/>
        </p:nvSpPr>
        <p:spPr>
          <a:xfrm>
            <a:off x="555425" y="1567375"/>
            <a:ext cx="7705800" cy="287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lt1"/>
              </a:buClr>
              <a:buSzPts val="1100"/>
              <a:buFont typeface="Arial"/>
              <a:buNone/>
            </a:pP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Model-View-ViewModel (MVVM) </a:t>
            </a:r>
            <a:endParaRPr sz="1800" b="1">
              <a:solidFill>
                <a:schemeClr val="lt1"/>
              </a:solidFill>
              <a:latin typeface="Roboto"/>
              <a:ea typeface="Roboto"/>
              <a:cs typeface="Roboto"/>
              <a:sym typeface="Roboto"/>
            </a:endParaRPr>
          </a:p>
          <a:p>
            <a:pPr marL="457200" lvl="0" indent="0" algn="l" rtl="0">
              <a:spcBef>
                <a:spcPts val="0"/>
              </a:spcBef>
              <a:spcAft>
                <a:spcPts val="0"/>
              </a:spcAft>
              <a:buNone/>
            </a:pP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design pattern used in Android development to separate concerns, making code more manageable and testable</a:t>
            </a:r>
            <a:endParaRPr sz="1800" b="1">
              <a:solidFill>
                <a:schemeClr val="lt1"/>
              </a:solidFill>
              <a:latin typeface="Roboto"/>
              <a:ea typeface="Roboto"/>
              <a:cs typeface="Roboto"/>
              <a:sym typeface="Roboto"/>
            </a:endParaRPr>
          </a:p>
          <a:p>
            <a:pPr marL="457200" lvl="0" indent="0" algn="l" rtl="0">
              <a:spcBef>
                <a:spcPts val="0"/>
              </a:spcBef>
              <a:spcAft>
                <a:spcPts val="0"/>
              </a:spcAft>
              <a:buNone/>
            </a:pP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It consists of three components: Model (data and business logic), View (user interface), and ViewModel (bridge between Model and View). MVVM improves code organization, supports data binding</a:t>
            </a:r>
            <a:endParaRPr sz="1200" b="1">
              <a:solidFill>
                <a:srgbClr val="ECECEC"/>
              </a:solidFill>
              <a:highlight>
                <a:schemeClr val="accent4"/>
              </a:highlight>
              <a:latin typeface="Roboto"/>
              <a:ea typeface="Roboto"/>
              <a:cs typeface="Roboto"/>
              <a:sym typeface="Roboto"/>
            </a:endParaRPr>
          </a:p>
          <a:p>
            <a:pPr marL="0" lvl="0" indent="0" algn="l" rtl="0">
              <a:spcBef>
                <a:spcPts val="0"/>
              </a:spcBef>
              <a:spcAft>
                <a:spcPts val="0"/>
              </a:spcAft>
              <a:buNone/>
            </a:pPr>
            <a:endParaRPr sz="2600" b="1">
              <a:solidFill>
                <a:schemeClr val="lt1"/>
              </a:solidFill>
              <a:latin typeface="Roboto"/>
              <a:ea typeface="Roboto"/>
              <a:cs typeface="Roboto"/>
              <a:sym typeface="Roboto"/>
            </a:endParaRPr>
          </a:p>
        </p:txBody>
      </p:sp>
      <p:pic>
        <p:nvPicPr>
          <p:cNvPr id="294" name="Google Shape;294;p40"/>
          <p:cNvPicPr preferRelativeResize="0"/>
          <p:nvPr/>
        </p:nvPicPr>
        <p:blipFill>
          <a:blip r:embed="rId3">
            <a:alphaModFix/>
          </a:blip>
          <a:stretch>
            <a:fillRect/>
          </a:stretch>
        </p:blipFill>
        <p:spPr>
          <a:xfrm>
            <a:off x="3910830" y="118574"/>
            <a:ext cx="1322340" cy="1319700"/>
          </a:xfrm>
          <a:prstGeom prst="rect">
            <a:avLst/>
          </a:prstGeom>
          <a:noFill/>
          <a:ln>
            <a:noFill/>
          </a:ln>
        </p:spPr>
      </p:pic>
      <p:sp>
        <p:nvSpPr>
          <p:cNvPr id="295" name="Google Shape;295;p40"/>
          <p:cNvSpPr txBox="1"/>
          <p:nvPr/>
        </p:nvSpPr>
        <p:spPr>
          <a:xfrm>
            <a:off x="3910825" y="1267275"/>
            <a:ext cx="2640900" cy="59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600" b="1">
                <a:solidFill>
                  <a:schemeClr val="lt1"/>
                </a:solidFill>
                <a:latin typeface="Roboto"/>
                <a:ea typeface="Roboto"/>
                <a:cs typeface="Roboto"/>
                <a:sym typeface="Roboto"/>
              </a:rPr>
              <a:t>MVVM</a:t>
            </a:r>
            <a:endParaRPr sz="1800">
              <a:solidFill>
                <a:schemeClr val="dk2"/>
              </a:solidFill>
              <a:latin typeface="Roboto"/>
              <a:ea typeface="Roboto"/>
              <a:cs typeface="Roboto"/>
              <a:sym typeface="Roboto"/>
            </a:endParaRPr>
          </a:p>
        </p:txBody>
      </p:sp>
      <p:pic>
        <p:nvPicPr>
          <p:cNvPr id="296" name="Google Shape;296;p40"/>
          <p:cNvPicPr preferRelativeResize="0"/>
          <p:nvPr/>
        </p:nvPicPr>
        <p:blipFill>
          <a:blip r:embed="rId4">
            <a:alphaModFix/>
          </a:blip>
          <a:stretch>
            <a:fillRect/>
          </a:stretch>
        </p:blipFill>
        <p:spPr>
          <a:xfrm>
            <a:off x="1323450" y="4261375"/>
            <a:ext cx="6169749" cy="8821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Google Shape;301;p41"/>
          <p:cNvPicPr preferRelativeResize="0"/>
          <p:nvPr/>
        </p:nvPicPr>
        <p:blipFill>
          <a:blip r:embed="rId3">
            <a:alphaModFix/>
          </a:blip>
          <a:stretch>
            <a:fillRect/>
          </a:stretch>
        </p:blipFill>
        <p:spPr>
          <a:xfrm>
            <a:off x="3910830" y="118574"/>
            <a:ext cx="1322340" cy="1319700"/>
          </a:xfrm>
          <a:prstGeom prst="rect">
            <a:avLst/>
          </a:prstGeom>
          <a:noFill/>
          <a:ln>
            <a:noFill/>
          </a:ln>
        </p:spPr>
      </p:pic>
      <p:pic>
        <p:nvPicPr>
          <p:cNvPr id="302" name="Google Shape;302;p41"/>
          <p:cNvPicPr preferRelativeResize="0"/>
          <p:nvPr/>
        </p:nvPicPr>
        <p:blipFill>
          <a:blip r:embed="rId4">
            <a:alphaModFix/>
          </a:blip>
          <a:stretch>
            <a:fillRect/>
          </a:stretch>
        </p:blipFill>
        <p:spPr>
          <a:xfrm>
            <a:off x="178500" y="118575"/>
            <a:ext cx="2080251" cy="1546150"/>
          </a:xfrm>
          <a:prstGeom prst="rect">
            <a:avLst/>
          </a:prstGeom>
          <a:noFill/>
          <a:ln>
            <a:noFill/>
          </a:ln>
        </p:spPr>
      </p:pic>
      <p:pic>
        <p:nvPicPr>
          <p:cNvPr id="303" name="Google Shape;303;p41"/>
          <p:cNvPicPr preferRelativeResize="0"/>
          <p:nvPr/>
        </p:nvPicPr>
        <p:blipFill>
          <a:blip r:embed="rId5">
            <a:alphaModFix/>
          </a:blip>
          <a:stretch>
            <a:fillRect/>
          </a:stretch>
        </p:blipFill>
        <p:spPr>
          <a:xfrm>
            <a:off x="1321650" y="1664725"/>
            <a:ext cx="6158625" cy="3537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5"/>
          <p:cNvSpPr txBox="1"/>
          <p:nvPr/>
        </p:nvSpPr>
        <p:spPr>
          <a:xfrm>
            <a:off x="1939200" y="1911900"/>
            <a:ext cx="5047800" cy="1319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GB" sz="2600" b="1">
                <a:solidFill>
                  <a:schemeClr val="lt1"/>
                </a:solidFill>
                <a:latin typeface="Roboto"/>
                <a:ea typeface="Roboto"/>
                <a:cs typeface="Roboto"/>
                <a:sym typeface="Roboto"/>
              </a:rPr>
              <a:t>Team Members:</a:t>
            </a:r>
            <a:endParaRPr sz="2600" b="1">
              <a:solidFill>
                <a:schemeClr val="lt1"/>
              </a:solidFill>
              <a:latin typeface="Roboto"/>
              <a:ea typeface="Roboto"/>
              <a:cs typeface="Roboto"/>
              <a:sym typeface="Roboto"/>
            </a:endParaRPr>
          </a:p>
          <a:p>
            <a:pPr marL="0" lvl="0" indent="0" algn="l" rtl="0">
              <a:spcBef>
                <a:spcPts val="0"/>
              </a:spcBef>
              <a:spcAft>
                <a:spcPts val="0"/>
              </a:spcAft>
              <a:buNone/>
            </a:pPr>
            <a:endParaRPr sz="2600" b="1">
              <a:solidFill>
                <a:srgbClr val="FFFFFF"/>
              </a:solidFill>
              <a:latin typeface="Roboto"/>
              <a:ea typeface="Roboto"/>
              <a:cs typeface="Roboto"/>
              <a:sym typeface="Roboto"/>
            </a:endParaRPr>
          </a:p>
        </p:txBody>
      </p:sp>
      <p:pic>
        <p:nvPicPr>
          <p:cNvPr id="106" name="Google Shape;106;p15"/>
          <p:cNvPicPr preferRelativeResize="0"/>
          <p:nvPr/>
        </p:nvPicPr>
        <p:blipFill>
          <a:blip r:embed="rId3">
            <a:alphaModFix/>
          </a:blip>
          <a:stretch>
            <a:fillRect/>
          </a:stretch>
        </p:blipFill>
        <p:spPr>
          <a:xfrm>
            <a:off x="3910830" y="118574"/>
            <a:ext cx="1322340" cy="1319700"/>
          </a:xfrm>
          <a:prstGeom prst="rect">
            <a:avLst/>
          </a:prstGeom>
          <a:noFill/>
          <a:ln>
            <a:noFill/>
          </a:ln>
        </p:spPr>
      </p:pic>
      <p:pic>
        <p:nvPicPr>
          <p:cNvPr id="107" name="Google Shape;107;p15"/>
          <p:cNvPicPr preferRelativeResize="0"/>
          <p:nvPr/>
        </p:nvPicPr>
        <p:blipFill>
          <a:blip r:embed="rId4">
            <a:alphaModFix/>
          </a:blip>
          <a:stretch>
            <a:fillRect/>
          </a:stretch>
        </p:blipFill>
        <p:spPr>
          <a:xfrm>
            <a:off x="2471325" y="3116450"/>
            <a:ext cx="1878500" cy="1878500"/>
          </a:xfrm>
          <a:prstGeom prst="rect">
            <a:avLst/>
          </a:prstGeom>
          <a:noFill/>
          <a:ln>
            <a:noFill/>
          </a:ln>
        </p:spPr>
      </p:pic>
      <p:sp>
        <p:nvSpPr>
          <p:cNvPr id="108" name="Google Shape;108;p15"/>
          <p:cNvSpPr txBox="1"/>
          <p:nvPr/>
        </p:nvSpPr>
        <p:spPr>
          <a:xfrm>
            <a:off x="2793550" y="2661825"/>
            <a:ext cx="1900500" cy="33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solidFill>
                  <a:schemeClr val="lt1"/>
                </a:solidFill>
                <a:latin typeface="Roboto"/>
                <a:ea typeface="Roboto"/>
                <a:cs typeface="Roboto"/>
                <a:sym typeface="Roboto"/>
              </a:rPr>
              <a:t>Beni Tibi</a:t>
            </a:r>
            <a:endParaRPr sz="1800" b="1">
              <a:solidFill>
                <a:schemeClr val="lt1"/>
              </a:solidFill>
              <a:latin typeface="Roboto"/>
              <a:ea typeface="Roboto"/>
              <a:cs typeface="Roboto"/>
              <a:sym typeface="Roboto"/>
            </a:endParaRPr>
          </a:p>
        </p:txBody>
      </p:sp>
      <p:pic>
        <p:nvPicPr>
          <p:cNvPr id="109" name="Google Shape;109;p15"/>
          <p:cNvPicPr preferRelativeResize="0"/>
          <p:nvPr/>
        </p:nvPicPr>
        <p:blipFill rotWithShape="1">
          <a:blip r:embed="rId5">
            <a:alphaModFix/>
          </a:blip>
          <a:srcRect t="30361" r="-1173" b="22213"/>
          <a:stretch/>
        </p:blipFill>
        <p:spPr>
          <a:xfrm>
            <a:off x="4572000" y="3116450"/>
            <a:ext cx="1900500" cy="1878502"/>
          </a:xfrm>
          <a:prstGeom prst="rect">
            <a:avLst/>
          </a:prstGeom>
          <a:noFill/>
          <a:ln>
            <a:noFill/>
          </a:ln>
        </p:spPr>
      </p:pic>
      <p:sp>
        <p:nvSpPr>
          <p:cNvPr id="110" name="Google Shape;110;p15"/>
          <p:cNvSpPr txBox="1"/>
          <p:nvPr/>
        </p:nvSpPr>
        <p:spPr>
          <a:xfrm>
            <a:off x="4694050" y="2661825"/>
            <a:ext cx="1795800" cy="33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solidFill>
                  <a:schemeClr val="lt1"/>
                </a:solidFill>
                <a:latin typeface="Roboto"/>
                <a:ea typeface="Roboto"/>
                <a:cs typeface="Roboto"/>
                <a:sym typeface="Roboto"/>
              </a:rPr>
              <a:t>Or Ben Ami</a:t>
            </a:r>
            <a:endParaRPr sz="1800" b="1">
              <a:solidFill>
                <a:schemeClr val="lt1"/>
              </a:solidFill>
              <a:latin typeface="Roboto"/>
              <a:ea typeface="Roboto"/>
              <a:cs typeface="Roboto"/>
              <a:sym typeface="Roboto"/>
            </a:endParaRPr>
          </a:p>
        </p:txBody>
      </p:sp>
      <p:pic>
        <p:nvPicPr>
          <p:cNvPr id="111" name="Google Shape;111;p15"/>
          <p:cNvPicPr preferRelativeResize="0"/>
          <p:nvPr/>
        </p:nvPicPr>
        <p:blipFill rotWithShape="1">
          <a:blip r:embed="rId6">
            <a:alphaModFix/>
          </a:blip>
          <a:srcRect l="-590" t="31717" r="590" b="23262"/>
          <a:stretch/>
        </p:blipFill>
        <p:spPr>
          <a:xfrm>
            <a:off x="6694675" y="3157777"/>
            <a:ext cx="1795800" cy="1795850"/>
          </a:xfrm>
          <a:prstGeom prst="rect">
            <a:avLst/>
          </a:prstGeom>
          <a:noFill/>
          <a:ln>
            <a:noFill/>
          </a:ln>
        </p:spPr>
      </p:pic>
      <p:sp>
        <p:nvSpPr>
          <p:cNvPr id="112" name="Google Shape;112;p15"/>
          <p:cNvSpPr txBox="1"/>
          <p:nvPr/>
        </p:nvSpPr>
        <p:spPr>
          <a:xfrm>
            <a:off x="6851575" y="2661825"/>
            <a:ext cx="1638900" cy="38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solidFill>
                  <a:schemeClr val="lt1"/>
                </a:solidFill>
                <a:latin typeface="Roboto"/>
                <a:ea typeface="Roboto"/>
                <a:cs typeface="Roboto"/>
                <a:sym typeface="Roboto"/>
              </a:rPr>
              <a:t>Amit Kabalo</a:t>
            </a:r>
            <a:endParaRPr sz="1800" b="1">
              <a:solidFill>
                <a:schemeClr val="lt1"/>
              </a:solidFill>
              <a:latin typeface="Roboto"/>
              <a:ea typeface="Roboto"/>
              <a:cs typeface="Roboto"/>
              <a:sym typeface="Roboto"/>
            </a:endParaRPr>
          </a:p>
        </p:txBody>
      </p:sp>
      <p:sp>
        <p:nvSpPr>
          <p:cNvPr id="113" name="Google Shape;113;p15"/>
          <p:cNvSpPr txBox="1"/>
          <p:nvPr/>
        </p:nvSpPr>
        <p:spPr>
          <a:xfrm>
            <a:off x="439975" y="2688675"/>
            <a:ext cx="1900500" cy="33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solidFill>
                  <a:schemeClr val="lt1"/>
                </a:solidFill>
                <a:latin typeface="Roboto"/>
                <a:ea typeface="Roboto"/>
                <a:cs typeface="Roboto"/>
                <a:sym typeface="Roboto"/>
              </a:rPr>
              <a:t>Chen Ben Ami</a:t>
            </a:r>
            <a:endParaRPr sz="1800" b="1">
              <a:solidFill>
                <a:schemeClr val="lt1"/>
              </a:solidFill>
              <a:latin typeface="Roboto"/>
              <a:ea typeface="Roboto"/>
              <a:cs typeface="Roboto"/>
              <a:sym typeface="Roboto"/>
            </a:endParaRPr>
          </a:p>
        </p:txBody>
      </p:sp>
      <p:pic>
        <p:nvPicPr>
          <p:cNvPr id="114" name="Google Shape;114;p15"/>
          <p:cNvPicPr preferRelativeResize="0"/>
          <p:nvPr/>
        </p:nvPicPr>
        <p:blipFill>
          <a:blip r:embed="rId7">
            <a:alphaModFix/>
          </a:blip>
          <a:stretch>
            <a:fillRect/>
          </a:stretch>
        </p:blipFill>
        <p:spPr>
          <a:xfrm>
            <a:off x="370650" y="3125037"/>
            <a:ext cx="1878502" cy="186131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pic>
        <p:nvPicPr>
          <p:cNvPr id="308" name="Google Shape;308;p42"/>
          <p:cNvPicPr preferRelativeResize="0"/>
          <p:nvPr/>
        </p:nvPicPr>
        <p:blipFill>
          <a:blip r:embed="rId3">
            <a:alphaModFix/>
          </a:blip>
          <a:stretch>
            <a:fillRect/>
          </a:stretch>
        </p:blipFill>
        <p:spPr>
          <a:xfrm>
            <a:off x="3910830" y="118574"/>
            <a:ext cx="1322340" cy="1319700"/>
          </a:xfrm>
          <a:prstGeom prst="rect">
            <a:avLst/>
          </a:prstGeom>
          <a:noFill/>
          <a:ln>
            <a:noFill/>
          </a:ln>
        </p:spPr>
      </p:pic>
      <p:sp>
        <p:nvSpPr>
          <p:cNvPr id="309" name="Google Shape;309;p42"/>
          <p:cNvSpPr txBox="1"/>
          <p:nvPr/>
        </p:nvSpPr>
        <p:spPr>
          <a:xfrm>
            <a:off x="127450" y="1438275"/>
            <a:ext cx="1866300" cy="81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solidFill>
                  <a:schemeClr val="lt1"/>
                </a:solidFill>
                <a:latin typeface="Roboto"/>
                <a:ea typeface="Roboto"/>
                <a:cs typeface="Roboto"/>
                <a:sym typeface="Roboto"/>
              </a:rPr>
              <a:t>Barber Flow</a:t>
            </a:r>
            <a:endParaRPr sz="1800" b="1">
              <a:solidFill>
                <a:schemeClr val="lt1"/>
              </a:solidFill>
              <a:latin typeface="Roboto"/>
              <a:ea typeface="Roboto"/>
              <a:cs typeface="Roboto"/>
              <a:sym typeface="Roboto"/>
            </a:endParaRPr>
          </a:p>
          <a:p>
            <a:pPr marL="0" lvl="0" indent="0" algn="l" rtl="0">
              <a:spcBef>
                <a:spcPts val="0"/>
              </a:spcBef>
              <a:spcAft>
                <a:spcPts val="0"/>
              </a:spcAft>
              <a:buNone/>
            </a:pPr>
            <a:r>
              <a:rPr lang="en-GB" sz="1800" b="1">
                <a:solidFill>
                  <a:schemeClr val="lt1"/>
                </a:solidFill>
                <a:latin typeface="Roboto"/>
                <a:ea typeface="Roboto"/>
                <a:cs typeface="Roboto"/>
                <a:sym typeface="Roboto"/>
              </a:rPr>
              <a:t>Demo</a:t>
            </a:r>
            <a:endParaRPr sz="1800" b="1">
              <a:solidFill>
                <a:schemeClr val="lt1"/>
              </a:solidFill>
              <a:latin typeface="Roboto"/>
              <a:ea typeface="Roboto"/>
              <a:cs typeface="Roboto"/>
              <a:sym typeface="Roboto"/>
            </a:endParaRPr>
          </a:p>
        </p:txBody>
      </p:sp>
      <p:pic>
        <p:nvPicPr>
          <p:cNvPr id="310" name="Google Shape;310;p42"/>
          <p:cNvPicPr preferRelativeResize="0"/>
          <p:nvPr/>
        </p:nvPicPr>
        <p:blipFill>
          <a:blip r:embed="rId4">
            <a:alphaModFix/>
          </a:blip>
          <a:stretch>
            <a:fillRect/>
          </a:stretch>
        </p:blipFill>
        <p:spPr>
          <a:xfrm>
            <a:off x="7150238" y="2936738"/>
            <a:ext cx="1869548" cy="1047225"/>
          </a:xfrm>
          <a:prstGeom prst="rect">
            <a:avLst/>
          </a:prstGeom>
          <a:noFill/>
          <a:ln>
            <a:noFill/>
          </a:ln>
        </p:spPr>
      </p:pic>
      <p:pic>
        <p:nvPicPr>
          <p:cNvPr id="311" name="Google Shape;311;p42"/>
          <p:cNvPicPr preferRelativeResize="0"/>
          <p:nvPr/>
        </p:nvPicPr>
        <p:blipFill>
          <a:blip r:embed="rId5">
            <a:alphaModFix/>
          </a:blip>
          <a:stretch>
            <a:fillRect/>
          </a:stretch>
        </p:blipFill>
        <p:spPr>
          <a:xfrm>
            <a:off x="7212225" y="1491813"/>
            <a:ext cx="1745574" cy="1319700"/>
          </a:xfrm>
          <a:prstGeom prst="rect">
            <a:avLst/>
          </a:prstGeom>
          <a:noFill/>
          <a:ln>
            <a:noFill/>
          </a:ln>
        </p:spPr>
      </p:pic>
      <p:pic>
        <p:nvPicPr>
          <p:cNvPr id="312" name="Google Shape;312;p42"/>
          <p:cNvPicPr preferRelativeResize="0"/>
          <p:nvPr/>
        </p:nvPicPr>
        <p:blipFill>
          <a:blip r:embed="rId6">
            <a:alphaModFix/>
          </a:blip>
          <a:stretch>
            <a:fillRect/>
          </a:stretch>
        </p:blipFill>
        <p:spPr>
          <a:xfrm>
            <a:off x="65475" y="2811525"/>
            <a:ext cx="1866301" cy="2135325"/>
          </a:xfrm>
          <a:prstGeom prst="rect">
            <a:avLst/>
          </a:prstGeom>
          <a:noFill/>
          <a:ln>
            <a:noFill/>
          </a:ln>
        </p:spPr>
      </p:pic>
      <p:sp>
        <p:nvSpPr>
          <p:cNvPr id="2" name="TextBox 1">
            <a:extLst>
              <a:ext uri="{FF2B5EF4-FFF2-40B4-BE49-F238E27FC236}">
                <a16:creationId xmlns:a16="http://schemas.microsoft.com/office/drawing/2014/main" id="{BB780845-8A93-1E79-DAF9-CCCA55654004}"/>
              </a:ext>
            </a:extLst>
          </p:cNvPr>
          <p:cNvSpPr txBox="1"/>
          <p:nvPr/>
        </p:nvSpPr>
        <p:spPr>
          <a:xfrm>
            <a:off x="3042053" y="1779735"/>
            <a:ext cx="2841330" cy="307777"/>
          </a:xfrm>
          <a:prstGeom prst="rect">
            <a:avLst/>
          </a:prstGeom>
          <a:noFill/>
        </p:spPr>
        <p:txBody>
          <a:bodyPr wrap="square" rtlCol="0">
            <a:spAutoFit/>
          </a:bodyPr>
          <a:lstStyle/>
          <a:p>
            <a:r>
              <a:rPr lang="en-US" dirty="0"/>
              <a:t>Videos were uploaded separately </a:t>
            </a:r>
            <a:endParaRPr lang="en-IL"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pic>
        <p:nvPicPr>
          <p:cNvPr id="318" name="Google Shape;318;p43"/>
          <p:cNvPicPr preferRelativeResize="0"/>
          <p:nvPr/>
        </p:nvPicPr>
        <p:blipFill>
          <a:blip r:embed="rId3">
            <a:alphaModFix/>
          </a:blip>
          <a:stretch>
            <a:fillRect/>
          </a:stretch>
        </p:blipFill>
        <p:spPr>
          <a:xfrm>
            <a:off x="3910830" y="118574"/>
            <a:ext cx="1322340" cy="1319700"/>
          </a:xfrm>
          <a:prstGeom prst="rect">
            <a:avLst/>
          </a:prstGeom>
          <a:noFill/>
          <a:ln>
            <a:noFill/>
          </a:ln>
        </p:spPr>
      </p:pic>
      <p:pic>
        <p:nvPicPr>
          <p:cNvPr id="319" name="Google Shape;319;p43"/>
          <p:cNvPicPr preferRelativeResize="0"/>
          <p:nvPr/>
        </p:nvPicPr>
        <p:blipFill>
          <a:blip r:embed="rId4">
            <a:alphaModFix/>
          </a:blip>
          <a:stretch>
            <a:fillRect/>
          </a:stretch>
        </p:blipFill>
        <p:spPr>
          <a:xfrm>
            <a:off x="152400" y="3065625"/>
            <a:ext cx="2080251" cy="1925475"/>
          </a:xfrm>
          <a:prstGeom prst="rect">
            <a:avLst/>
          </a:prstGeom>
          <a:noFill/>
          <a:ln>
            <a:noFill/>
          </a:ln>
        </p:spPr>
      </p:pic>
      <p:sp>
        <p:nvSpPr>
          <p:cNvPr id="320" name="Google Shape;320;p43"/>
          <p:cNvSpPr txBox="1"/>
          <p:nvPr/>
        </p:nvSpPr>
        <p:spPr>
          <a:xfrm>
            <a:off x="127450" y="1438275"/>
            <a:ext cx="1866300" cy="77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solidFill>
                  <a:schemeClr val="lt1"/>
                </a:solidFill>
                <a:latin typeface="Roboto"/>
                <a:ea typeface="Roboto"/>
                <a:cs typeface="Roboto"/>
                <a:sym typeface="Roboto"/>
              </a:rPr>
              <a:t>Customer Flow Demo</a:t>
            </a:r>
            <a:endParaRPr sz="1800" b="1">
              <a:solidFill>
                <a:schemeClr val="lt1"/>
              </a:solidFill>
              <a:latin typeface="Roboto"/>
              <a:ea typeface="Roboto"/>
              <a:cs typeface="Roboto"/>
              <a:sym typeface="Roboto"/>
            </a:endParaRPr>
          </a:p>
        </p:txBody>
      </p:sp>
      <p:pic>
        <p:nvPicPr>
          <p:cNvPr id="321" name="Google Shape;321;p43"/>
          <p:cNvPicPr preferRelativeResize="0"/>
          <p:nvPr/>
        </p:nvPicPr>
        <p:blipFill>
          <a:blip r:embed="rId5">
            <a:alphaModFix/>
          </a:blip>
          <a:stretch>
            <a:fillRect/>
          </a:stretch>
        </p:blipFill>
        <p:spPr>
          <a:xfrm>
            <a:off x="7150238" y="2936738"/>
            <a:ext cx="1869548" cy="1047225"/>
          </a:xfrm>
          <a:prstGeom prst="rect">
            <a:avLst/>
          </a:prstGeom>
          <a:noFill/>
          <a:ln>
            <a:noFill/>
          </a:ln>
        </p:spPr>
      </p:pic>
      <p:pic>
        <p:nvPicPr>
          <p:cNvPr id="322" name="Google Shape;322;p43"/>
          <p:cNvPicPr preferRelativeResize="0"/>
          <p:nvPr/>
        </p:nvPicPr>
        <p:blipFill>
          <a:blip r:embed="rId6">
            <a:alphaModFix/>
          </a:blip>
          <a:stretch>
            <a:fillRect/>
          </a:stretch>
        </p:blipFill>
        <p:spPr>
          <a:xfrm>
            <a:off x="7212225" y="1491813"/>
            <a:ext cx="1745574" cy="1319700"/>
          </a:xfrm>
          <a:prstGeom prst="rect">
            <a:avLst/>
          </a:prstGeom>
          <a:noFill/>
          <a:ln>
            <a:noFill/>
          </a:ln>
        </p:spPr>
      </p:pic>
      <p:sp>
        <p:nvSpPr>
          <p:cNvPr id="2" name="TextBox 1">
            <a:extLst>
              <a:ext uri="{FF2B5EF4-FFF2-40B4-BE49-F238E27FC236}">
                <a16:creationId xmlns:a16="http://schemas.microsoft.com/office/drawing/2014/main" id="{F773667E-5996-598B-5C86-C51AADB3B3B6}"/>
              </a:ext>
            </a:extLst>
          </p:cNvPr>
          <p:cNvSpPr txBox="1"/>
          <p:nvPr/>
        </p:nvSpPr>
        <p:spPr>
          <a:xfrm>
            <a:off x="3042053" y="1779735"/>
            <a:ext cx="2841330" cy="307777"/>
          </a:xfrm>
          <a:prstGeom prst="rect">
            <a:avLst/>
          </a:prstGeom>
          <a:noFill/>
        </p:spPr>
        <p:txBody>
          <a:bodyPr wrap="square" rtlCol="0">
            <a:spAutoFit/>
          </a:bodyPr>
          <a:lstStyle/>
          <a:p>
            <a:r>
              <a:rPr lang="en-US" dirty="0"/>
              <a:t>Videos were uploaded separately </a:t>
            </a:r>
            <a:endParaRPr lang="en-IL"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44"/>
          <p:cNvSpPr txBox="1"/>
          <p:nvPr/>
        </p:nvSpPr>
        <p:spPr>
          <a:xfrm>
            <a:off x="3728150" y="2271900"/>
            <a:ext cx="2640900" cy="59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600" b="1">
                <a:solidFill>
                  <a:schemeClr val="lt1"/>
                </a:solidFill>
                <a:latin typeface="Roboto"/>
                <a:ea typeface="Roboto"/>
                <a:cs typeface="Roboto"/>
                <a:sym typeface="Roboto"/>
              </a:rPr>
              <a:t>Difficulties</a:t>
            </a:r>
            <a:endParaRPr sz="1800">
              <a:solidFill>
                <a:schemeClr val="dk2"/>
              </a:solidFill>
              <a:latin typeface="Roboto"/>
              <a:ea typeface="Roboto"/>
              <a:cs typeface="Roboto"/>
              <a:sym typeface="Roboto"/>
            </a:endParaRPr>
          </a:p>
        </p:txBody>
      </p:sp>
      <p:pic>
        <p:nvPicPr>
          <p:cNvPr id="328" name="Google Shape;328;p44"/>
          <p:cNvPicPr preferRelativeResize="0"/>
          <p:nvPr/>
        </p:nvPicPr>
        <p:blipFill>
          <a:blip r:embed="rId3">
            <a:alphaModFix/>
          </a:blip>
          <a:stretch>
            <a:fillRect/>
          </a:stretch>
        </p:blipFill>
        <p:spPr>
          <a:xfrm>
            <a:off x="3910830" y="118574"/>
            <a:ext cx="1322340" cy="13197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45"/>
          <p:cNvSpPr txBox="1"/>
          <p:nvPr/>
        </p:nvSpPr>
        <p:spPr>
          <a:xfrm>
            <a:off x="551800" y="1551900"/>
            <a:ext cx="8168100" cy="33228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Email or SMS notification after booking</a:t>
            </a:r>
            <a:endParaRPr sz="1800" b="1">
              <a:solidFill>
                <a:schemeClr val="lt1"/>
              </a:solidFill>
              <a:latin typeface="Roboto"/>
              <a:ea typeface="Roboto"/>
              <a:cs typeface="Roboto"/>
              <a:sym typeface="Roboto"/>
            </a:endParaRPr>
          </a:p>
          <a:p>
            <a:pPr marL="457200" lvl="0" indent="0" algn="l" rtl="0">
              <a:spcBef>
                <a:spcPts val="0"/>
              </a:spcBef>
              <a:spcAft>
                <a:spcPts val="0"/>
              </a:spcAft>
              <a:buNone/>
            </a:pP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UI for dark mode</a:t>
            </a:r>
            <a:endParaRPr sz="1800" b="1">
              <a:solidFill>
                <a:schemeClr val="lt1"/>
              </a:solidFill>
              <a:latin typeface="Roboto"/>
              <a:ea typeface="Roboto"/>
              <a:cs typeface="Roboto"/>
              <a:sym typeface="Roboto"/>
            </a:endParaRPr>
          </a:p>
          <a:p>
            <a:pPr marL="457200" lvl="0" indent="0" algn="l" rtl="0">
              <a:spcBef>
                <a:spcPts val="0"/>
              </a:spcBef>
              <a:spcAft>
                <a:spcPts val="0"/>
              </a:spcAft>
              <a:buNone/>
            </a:pP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Get barbershops by real time location</a:t>
            </a:r>
            <a:endParaRPr sz="1800" b="1">
              <a:solidFill>
                <a:schemeClr val="lt1"/>
              </a:solidFill>
              <a:latin typeface="Roboto"/>
              <a:ea typeface="Roboto"/>
              <a:cs typeface="Roboto"/>
              <a:sym typeface="Roboto"/>
            </a:endParaRPr>
          </a:p>
          <a:p>
            <a:pPr marL="457200" lvl="0" indent="0" algn="l" rtl="0">
              <a:spcBef>
                <a:spcPts val="0"/>
              </a:spcBef>
              <a:spcAft>
                <a:spcPts val="0"/>
              </a:spcAft>
              <a:buNone/>
            </a:pP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Sync to google calendar</a:t>
            </a:r>
            <a:endParaRPr sz="1800" b="1">
              <a:solidFill>
                <a:schemeClr val="lt1"/>
              </a:solidFill>
              <a:latin typeface="Roboto"/>
              <a:ea typeface="Roboto"/>
              <a:cs typeface="Roboto"/>
              <a:sym typeface="Roboto"/>
            </a:endParaRPr>
          </a:p>
          <a:p>
            <a:pPr marL="457200" lvl="0" indent="0" algn="l" rtl="0">
              <a:spcBef>
                <a:spcPts val="0"/>
              </a:spcBef>
              <a:spcAft>
                <a:spcPts val="0"/>
              </a:spcAft>
              <a:buNone/>
            </a:pP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We don’t have enough budget to develop our app more </a:t>
            </a:r>
            <a:endParaRPr sz="1800" b="1">
              <a:solidFill>
                <a:schemeClr val="lt1"/>
              </a:solidFill>
              <a:latin typeface="Roboto"/>
              <a:ea typeface="Roboto"/>
              <a:cs typeface="Roboto"/>
              <a:sym typeface="Roboto"/>
            </a:endParaRPr>
          </a:p>
        </p:txBody>
      </p:sp>
      <p:pic>
        <p:nvPicPr>
          <p:cNvPr id="334" name="Google Shape;334;p45"/>
          <p:cNvPicPr preferRelativeResize="0"/>
          <p:nvPr/>
        </p:nvPicPr>
        <p:blipFill>
          <a:blip r:embed="rId3">
            <a:alphaModFix/>
          </a:blip>
          <a:stretch>
            <a:fillRect/>
          </a:stretch>
        </p:blipFill>
        <p:spPr>
          <a:xfrm>
            <a:off x="3910830" y="118574"/>
            <a:ext cx="1322340" cy="13197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46"/>
          <p:cNvSpPr txBox="1"/>
          <p:nvPr/>
        </p:nvSpPr>
        <p:spPr>
          <a:xfrm>
            <a:off x="3910825" y="2271900"/>
            <a:ext cx="2640900" cy="59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2"/>
              </a:solidFill>
              <a:latin typeface="Roboto"/>
              <a:ea typeface="Roboto"/>
              <a:cs typeface="Roboto"/>
              <a:sym typeface="Roboto"/>
            </a:endParaRPr>
          </a:p>
        </p:txBody>
      </p:sp>
      <p:pic>
        <p:nvPicPr>
          <p:cNvPr id="340" name="Google Shape;340;p46"/>
          <p:cNvPicPr preferRelativeResize="0"/>
          <p:nvPr/>
        </p:nvPicPr>
        <p:blipFill>
          <a:blip r:embed="rId3">
            <a:alphaModFix/>
          </a:blip>
          <a:stretch>
            <a:fillRect/>
          </a:stretch>
        </p:blipFill>
        <p:spPr>
          <a:xfrm>
            <a:off x="3910830" y="118574"/>
            <a:ext cx="1322340" cy="1319700"/>
          </a:xfrm>
          <a:prstGeom prst="rect">
            <a:avLst/>
          </a:prstGeom>
          <a:noFill/>
          <a:ln>
            <a:noFill/>
          </a:ln>
        </p:spPr>
      </p:pic>
      <p:pic>
        <p:nvPicPr>
          <p:cNvPr id="341" name="Google Shape;341;p46"/>
          <p:cNvPicPr preferRelativeResize="0"/>
          <p:nvPr/>
        </p:nvPicPr>
        <p:blipFill>
          <a:blip r:embed="rId4">
            <a:alphaModFix/>
          </a:blip>
          <a:stretch>
            <a:fillRect/>
          </a:stretch>
        </p:blipFill>
        <p:spPr>
          <a:xfrm>
            <a:off x="2411450" y="1902675"/>
            <a:ext cx="4321100" cy="3240825"/>
          </a:xfrm>
          <a:prstGeom prst="rect">
            <a:avLst/>
          </a:prstGeom>
          <a:noFill/>
          <a:ln>
            <a:noFill/>
          </a:ln>
        </p:spPr>
      </p:pic>
      <p:sp>
        <p:nvSpPr>
          <p:cNvPr id="342" name="Google Shape;342;p46"/>
          <p:cNvSpPr txBox="1"/>
          <p:nvPr/>
        </p:nvSpPr>
        <p:spPr>
          <a:xfrm>
            <a:off x="139350" y="391575"/>
            <a:ext cx="30000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800" b="1">
                <a:solidFill>
                  <a:srgbClr val="212121"/>
                </a:solidFill>
                <a:latin typeface="Maven Pro"/>
                <a:ea typeface="Maven Pro"/>
                <a:cs typeface="Maven Pro"/>
                <a:sym typeface="Maven Pro"/>
              </a:rPr>
              <a:t>Thanks for listening!</a:t>
            </a:r>
            <a:endParaRPr sz="2800" b="1">
              <a:solidFill>
                <a:srgbClr val="212121"/>
              </a:solidFill>
              <a:latin typeface="Maven Pro"/>
              <a:ea typeface="Maven Pro"/>
              <a:cs typeface="Maven Pro"/>
              <a:sym typeface="Maven Pr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6"/>
          <p:cNvSpPr txBox="1"/>
          <p:nvPr/>
        </p:nvSpPr>
        <p:spPr>
          <a:xfrm>
            <a:off x="0" y="950150"/>
            <a:ext cx="8717700" cy="216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600" b="1">
                <a:solidFill>
                  <a:schemeClr val="lt1"/>
                </a:solidFill>
                <a:latin typeface="Roboto"/>
                <a:ea typeface="Roboto"/>
                <a:cs typeface="Roboto"/>
                <a:sym typeface="Roboto"/>
              </a:rPr>
              <a:t>Chen Ben Ami:</a:t>
            </a:r>
            <a:endParaRPr sz="2600" b="1">
              <a:solidFill>
                <a:schemeClr val="lt1"/>
              </a:solidFill>
              <a:latin typeface="Roboto"/>
              <a:ea typeface="Roboto"/>
              <a:cs typeface="Roboto"/>
              <a:sym typeface="Roboto"/>
            </a:endParaRPr>
          </a:p>
          <a:p>
            <a:pPr marL="0" lvl="0" indent="0" algn="l" rtl="0">
              <a:spcBef>
                <a:spcPts val="0"/>
              </a:spcBef>
              <a:spcAft>
                <a:spcPts val="0"/>
              </a:spcAft>
              <a:buNone/>
            </a:pPr>
            <a:endParaRPr sz="2600" b="1">
              <a:solidFill>
                <a:srgbClr val="FFFFFF"/>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Chen was the head of our team because he has the most experience with working in the industry and gave us tasks each week</a:t>
            </a:r>
            <a:br>
              <a:rPr lang="en-GB" sz="1800" b="1">
                <a:solidFill>
                  <a:schemeClr val="lt1"/>
                </a:solidFill>
                <a:latin typeface="Roboto"/>
                <a:ea typeface="Roboto"/>
                <a:cs typeface="Roboto"/>
                <a:sym typeface="Roboto"/>
              </a:rPr>
            </a:b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Chen designed the overall system architecture</a:t>
            </a:r>
            <a:endParaRPr sz="1800" b="1">
              <a:solidFill>
                <a:schemeClr val="lt1"/>
              </a:solidFill>
              <a:latin typeface="Roboto"/>
              <a:ea typeface="Roboto"/>
              <a:cs typeface="Roboto"/>
              <a:sym typeface="Roboto"/>
            </a:endParaRPr>
          </a:p>
          <a:p>
            <a:pPr marL="457200" lvl="0" indent="0" algn="l" rtl="0">
              <a:spcBef>
                <a:spcPts val="0"/>
              </a:spcBef>
              <a:spcAft>
                <a:spcPts val="0"/>
              </a:spcAft>
              <a:buNone/>
            </a:pP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Chen's specialty was in the server, he separated the server into self-contained routes.</a:t>
            </a:r>
            <a:br>
              <a:rPr lang="en-GB" sz="1800" b="1">
                <a:solidFill>
                  <a:schemeClr val="lt1"/>
                </a:solidFill>
                <a:latin typeface="Roboto"/>
                <a:ea typeface="Roboto"/>
                <a:cs typeface="Roboto"/>
                <a:sym typeface="Roboto"/>
              </a:rPr>
            </a:b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Chen created create/edit barbershop + create/edit booking + write/read reviews + update booking and more pages  </a:t>
            </a:r>
            <a:endParaRPr sz="1800" b="1">
              <a:solidFill>
                <a:schemeClr val="lt1"/>
              </a:solidFill>
              <a:latin typeface="Roboto"/>
              <a:ea typeface="Roboto"/>
              <a:cs typeface="Roboto"/>
              <a:sym typeface="Roboto"/>
            </a:endParaRPr>
          </a:p>
        </p:txBody>
      </p:sp>
      <p:pic>
        <p:nvPicPr>
          <p:cNvPr id="120" name="Google Shape;120;p16"/>
          <p:cNvPicPr preferRelativeResize="0"/>
          <p:nvPr/>
        </p:nvPicPr>
        <p:blipFill>
          <a:blip r:embed="rId3">
            <a:alphaModFix/>
          </a:blip>
          <a:stretch>
            <a:fillRect/>
          </a:stretch>
        </p:blipFill>
        <p:spPr>
          <a:xfrm>
            <a:off x="3910830" y="118574"/>
            <a:ext cx="1322340" cy="1319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7"/>
          <p:cNvSpPr txBox="1"/>
          <p:nvPr/>
        </p:nvSpPr>
        <p:spPr>
          <a:xfrm>
            <a:off x="0" y="950150"/>
            <a:ext cx="8717700" cy="216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600" b="1">
                <a:solidFill>
                  <a:schemeClr val="lt1"/>
                </a:solidFill>
                <a:latin typeface="Roboto"/>
                <a:ea typeface="Roboto"/>
                <a:cs typeface="Roboto"/>
                <a:sym typeface="Roboto"/>
              </a:rPr>
              <a:t>Beni Tibi:</a:t>
            </a:r>
            <a:endParaRPr sz="2600" b="1">
              <a:solidFill>
                <a:schemeClr val="lt1"/>
              </a:solidFill>
              <a:latin typeface="Roboto"/>
              <a:ea typeface="Roboto"/>
              <a:cs typeface="Roboto"/>
              <a:sym typeface="Roboto"/>
            </a:endParaRPr>
          </a:p>
          <a:p>
            <a:pPr marL="0" lvl="0" indent="0" algn="l" rtl="0">
              <a:spcBef>
                <a:spcPts val="0"/>
              </a:spcBef>
              <a:spcAft>
                <a:spcPts val="0"/>
              </a:spcAft>
              <a:buNone/>
            </a:pPr>
            <a:endParaRPr sz="2600" b="1">
              <a:solidFill>
                <a:srgbClr val="FFFFFF"/>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Beni created the Middlewares in the server for security</a:t>
            </a:r>
            <a:br>
              <a:rPr lang="en-GB" sz="1800">
                <a:solidFill>
                  <a:schemeClr val="lt1"/>
                </a:solidFill>
                <a:latin typeface="Roboto"/>
                <a:ea typeface="Roboto"/>
                <a:cs typeface="Roboto"/>
                <a:sym typeface="Roboto"/>
              </a:rPr>
            </a:br>
            <a:endParaRPr sz="1800">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Beni validated all the user input in the app and handled errors accordingly  </a:t>
            </a:r>
            <a:endParaRPr sz="1800" b="1">
              <a:solidFill>
                <a:schemeClr val="lt1"/>
              </a:solidFill>
              <a:latin typeface="Roboto"/>
              <a:ea typeface="Roboto"/>
              <a:cs typeface="Roboto"/>
              <a:sym typeface="Roboto"/>
            </a:endParaRPr>
          </a:p>
          <a:p>
            <a:pPr marL="457200" lvl="0" indent="0" algn="l" rtl="0">
              <a:spcBef>
                <a:spcPts val="0"/>
              </a:spcBef>
              <a:spcAft>
                <a:spcPts val="0"/>
              </a:spcAft>
              <a:buNone/>
            </a:pPr>
            <a:endParaRPr sz="1800">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Beni created the logic for the pages welcome+sign in+sign up+user details</a:t>
            </a:r>
            <a:br>
              <a:rPr lang="en-GB" sz="1800" b="1">
                <a:solidFill>
                  <a:schemeClr val="lt1"/>
                </a:solidFill>
                <a:latin typeface="Roboto"/>
                <a:ea typeface="Roboto"/>
                <a:cs typeface="Roboto"/>
                <a:sym typeface="Roboto"/>
              </a:rPr>
            </a:b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Beni created welcome+sign in+sign up user+user details screens</a:t>
            </a:r>
            <a:endParaRPr sz="1800" b="1">
              <a:solidFill>
                <a:schemeClr val="lt1"/>
              </a:solidFill>
              <a:latin typeface="Roboto"/>
              <a:ea typeface="Roboto"/>
              <a:cs typeface="Roboto"/>
              <a:sym typeface="Roboto"/>
            </a:endParaRPr>
          </a:p>
          <a:p>
            <a:pPr marL="457200" lvl="0" indent="0" algn="l" rtl="0">
              <a:spcBef>
                <a:spcPts val="0"/>
              </a:spcBef>
              <a:spcAft>
                <a:spcPts val="0"/>
              </a:spcAft>
              <a:buNone/>
            </a:pPr>
            <a:endParaRPr sz="1800" b="1">
              <a:solidFill>
                <a:schemeClr val="lt1"/>
              </a:solidFill>
              <a:latin typeface="Roboto"/>
              <a:ea typeface="Roboto"/>
              <a:cs typeface="Roboto"/>
              <a:sym typeface="Roboto"/>
            </a:endParaRPr>
          </a:p>
        </p:txBody>
      </p:sp>
      <p:pic>
        <p:nvPicPr>
          <p:cNvPr id="126" name="Google Shape;126;p17"/>
          <p:cNvPicPr preferRelativeResize="0"/>
          <p:nvPr/>
        </p:nvPicPr>
        <p:blipFill>
          <a:blip r:embed="rId3">
            <a:alphaModFix/>
          </a:blip>
          <a:stretch>
            <a:fillRect/>
          </a:stretch>
        </p:blipFill>
        <p:spPr>
          <a:xfrm>
            <a:off x="3910830" y="118574"/>
            <a:ext cx="1322340" cy="1319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8"/>
          <p:cNvSpPr txBox="1"/>
          <p:nvPr/>
        </p:nvSpPr>
        <p:spPr>
          <a:xfrm>
            <a:off x="0" y="950150"/>
            <a:ext cx="8717700" cy="216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600" b="1">
                <a:solidFill>
                  <a:schemeClr val="lt1"/>
                </a:solidFill>
                <a:latin typeface="Roboto"/>
                <a:ea typeface="Roboto"/>
                <a:cs typeface="Roboto"/>
                <a:sym typeface="Roboto"/>
              </a:rPr>
              <a:t>Or Ben Ami:</a:t>
            </a:r>
            <a:endParaRPr sz="2600" b="1">
              <a:solidFill>
                <a:schemeClr val="lt1"/>
              </a:solidFill>
              <a:latin typeface="Roboto"/>
              <a:ea typeface="Roboto"/>
              <a:cs typeface="Roboto"/>
              <a:sym typeface="Roboto"/>
            </a:endParaRPr>
          </a:p>
          <a:p>
            <a:pPr marL="0" lvl="0" indent="0" algn="l" rtl="0">
              <a:spcBef>
                <a:spcPts val="0"/>
              </a:spcBef>
              <a:spcAft>
                <a:spcPts val="0"/>
              </a:spcAft>
              <a:buNone/>
            </a:pPr>
            <a:endParaRPr sz="2600" b="1">
              <a:solidFill>
                <a:srgbClr val="FFFFFF"/>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Or implemented most of functions in the server routes</a:t>
            </a:r>
            <a:endParaRPr sz="1800" b="1">
              <a:solidFill>
                <a:schemeClr val="lt1"/>
              </a:solidFill>
              <a:latin typeface="Roboto"/>
              <a:ea typeface="Roboto"/>
              <a:cs typeface="Roboto"/>
              <a:sym typeface="Roboto"/>
            </a:endParaRPr>
          </a:p>
          <a:p>
            <a:pPr marL="0" lvl="0" indent="0" algn="l" rtl="0">
              <a:spcBef>
                <a:spcPts val="0"/>
              </a:spcBef>
              <a:spcAft>
                <a:spcPts val="0"/>
              </a:spcAft>
              <a:buNone/>
            </a:pP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Or created the navigation for the screens in our app  </a:t>
            </a:r>
            <a:endParaRPr sz="1800" b="1">
              <a:solidFill>
                <a:schemeClr val="lt1"/>
              </a:solidFill>
              <a:latin typeface="Roboto"/>
              <a:ea typeface="Roboto"/>
              <a:cs typeface="Roboto"/>
              <a:sym typeface="Roboto"/>
            </a:endParaRPr>
          </a:p>
          <a:p>
            <a:pPr marL="457200" lvl="0" indent="0" algn="l" rtl="0">
              <a:spcBef>
                <a:spcPts val="0"/>
              </a:spcBef>
              <a:spcAft>
                <a:spcPts val="0"/>
              </a:spcAft>
              <a:buNone/>
            </a:pP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Or created search shops+ sign up barber+booking history+review history screens</a:t>
            </a:r>
            <a:br>
              <a:rPr lang="en-GB" sz="1800" b="1">
                <a:solidFill>
                  <a:schemeClr val="lt1"/>
                </a:solidFill>
                <a:latin typeface="Roboto"/>
                <a:ea typeface="Roboto"/>
                <a:cs typeface="Roboto"/>
                <a:sym typeface="Roboto"/>
              </a:rPr>
            </a:b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Or created the logic for search shops+ sign up barber+booking history+review history screens </a:t>
            </a:r>
            <a:endParaRPr sz="1800" b="1">
              <a:solidFill>
                <a:schemeClr val="lt1"/>
              </a:solidFill>
              <a:latin typeface="Roboto"/>
              <a:ea typeface="Roboto"/>
              <a:cs typeface="Roboto"/>
              <a:sym typeface="Roboto"/>
            </a:endParaRPr>
          </a:p>
        </p:txBody>
      </p:sp>
      <p:pic>
        <p:nvPicPr>
          <p:cNvPr id="132" name="Google Shape;132;p18"/>
          <p:cNvPicPr preferRelativeResize="0"/>
          <p:nvPr/>
        </p:nvPicPr>
        <p:blipFill>
          <a:blip r:embed="rId3">
            <a:alphaModFix/>
          </a:blip>
          <a:stretch>
            <a:fillRect/>
          </a:stretch>
        </p:blipFill>
        <p:spPr>
          <a:xfrm>
            <a:off x="3910830" y="118574"/>
            <a:ext cx="1322340" cy="1319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9"/>
          <p:cNvSpPr txBox="1"/>
          <p:nvPr/>
        </p:nvSpPr>
        <p:spPr>
          <a:xfrm>
            <a:off x="0" y="950150"/>
            <a:ext cx="8717700" cy="216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600" b="1">
                <a:solidFill>
                  <a:schemeClr val="lt1"/>
                </a:solidFill>
                <a:latin typeface="Roboto"/>
                <a:ea typeface="Roboto"/>
                <a:cs typeface="Roboto"/>
                <a:sym typeface="Roboto"/>
              </a:rPr>
              <a:t>Amit Kabalo:</a:t>
            </a:r>
            <a:endParaRPr sz="2600" b="1">
              <a:solidFill>
                <a:schemeClr val="lt1"/>
              </a:solidFill>
              <a:latin typeface="Roboto"/>
              <a:ea typeface="Roboto"/>
              <a:cs typeface="Roboto"/>
              <a:sym typeface="Roboto"/>
            </a:endParaRPr>
          </a:p>
          <a:p>
            <a:pPr marL="0" lvl="0" indent="0" algn="l" rtl="0">
              <a:spcBef>
                <a:spcPts val="0"/>
              </a:spcBef>
              <a:spcAft>
                <a:spcPts val="0"/>
              </a:spcAft>
              <a:buNone/>
            </a:pPr>
            <a:endParaRPr sz="2600" b="1">
              <a:solidFill>
                <a:srgbClr val="FFFFFF"/>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Amit worked with firebase, created the connection between our server and the database </a:t>
            </a:r>
            <a:endParaRPr sz="1800" b="1">
              <a:solidFill>
                <a:schemeClr val="lt1"/>
              </a:solidFill>
              <a:latin typeface="Roboto"/>
              <a:ea typeface="Roboto"/>
              <a:cs typeface="Roboto"/>
              <a:sym typeface="Roboto"/>
            </a:endParaRPr>
          </a:p>
          <a:p>
            <a:pPr marL="457200" lvl="0" indent="0" algn="l" rtl="0">
              <a:spcBef>
                <a:spcPts val="0"/>
              </a:spcBef>
              <a:spcAft>
                <a:spcPts val="0"/>
              </a:spcAft>
              <a:buNone/>
            </a:pP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Amit created the Application diagrams </a:t>
            </a:r>
            <a:br>
              <a:rPr lang="en-GB" sz="1800" b="1">
                <a:solidFill>
                  <a:schemeClr val="lt1"/>
                </a:solidFill>
                <a:latin typeface="Roboto"/>
                <a:ea typeface="Roboto"/>
                <a:cs typeface="Roboto"/>
                <a:sym typeface="Roboto"/>
              </a:rPr>
            </a:b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Amit created the app icon </a:t>
            </a:r>
            <a:br>
              <a:rPr lang="en-GB" sz="1800" b="1">
                <a:solidFill>
                  <a:schemeClr val="lt1"/>
                </a:solidFill>
                <a:latin typeface="Roboto"/>
                <a:ea typeface="Roboto"/>
                <a:cs typeface="Roboto"/>
                <a:sym typeface="Roboto"/>
              </a:rPr>
            </a:b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Amit created Barber page details+ review history(customer side) pages and also logic for this pages</a:t>
            </a: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Created few components.</a:t>
            </a:r>
            <a:endParaRPr sz="1800" b="1">
              <a:solidFill>
                <a:schemeClr val="lt1"/>
              </a:solidFill>
              <a:latin typeface="Roboto"/>
              <a:ea typeface="Roboto"/>
              <a:cs typeface="Roboto"/>
              <a:sym typeface="Roboto"/>
            </a:endParaRPr>
          </a:p>
        </p:txBody>
      </p:sp>
      <p:pic>
        <p:nvPicPr>
          <p:cNvPr id="138" name="Google Shape;138;p19"/>
          <p:cNvPicPr preferRelativeResize="0"/>
          <p:nvPr/>
        </p:nvPicPr>
        <p:blipFill>
          <a:blip r:embed="rId3">
            <a:alphaModFix/>
          </a:blip>
          <a:stretch>
            <a:fillRect/>
          </a:stretch>
        </p:blipFill>
        <p:spPr>
          <a:xfrm>
            <a:off x="3910830" y="118574"/>
            <a:ext cx="1322340" cy="1319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0"/>
          <p:cNvSpPr txBox="1"/>
          <p:nvPr/>
        </p:nvSpPr>
        <p:spPr>
          <a:xfrm>
            <a:off x="2183300" y="2008125"/>
            <a:ext cx="5047800" cy="1319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GB" sz="2600" b="1">
                <a:solidFill>
                  <a:schemeClr val="lt1"/>
                </a:solidFill>
                <a:latin typeface="Roboto"/>
                <a:ea typeface="Roboto"/>
                <a:cs typeface="Roboto"/>
                <a:sym typeface="Roboto"/>
              </a:rPr>
              <a:t>The Problem</a:t>
            </a:r>
            <a:endParaRPr sz="2600" b="1">
              <a:solidFill>
                <a:schemeClr val="lt1"/>
              </a:solidFill>
              <a:latin typeface="Roboto"/>
              <a:ea typeface="Roboto"/>
              <a:cs typeface="Roboto"/>
              <a:sym typeface="Roboto"/>
            </a:endParaRPr>
          </a:p>
          <a:p>
            <a:pPr marL="0" lvl="0" indent="0" algn="l" rtl="0">
              <a:spcBef>
                <a:spcPts val="0"/>
              </a:spcBef>
              <a:spcAft>
                <a:spcPts val="0"/>
              </a:spcAft>
              <a:buNone/>
            </a:pPr>
            <a:endParaRPr sz="2600" b="1">
              <a:solidFill>
                <a:srgbClr val="FFFFFF"/>
              </a:solidFill>
              <a:latin typeface="Roboto"/>
              <a:ea typeface="Roboto"/>
              <a:cs typeface="Roboto"/>
              <a:sym typeface="Roboto"/>
            </a:endParaRPr>
          </a:p>
        </p:txBody>
      </p:sp>
      <p:pic>
        <p:nvPicPr>
          <p:cNvPr id="144" name="Google Shape;144;p20"/>
          <p:cNvPicPr preferRelativeResize="0"/>
          <p:nvPr/>
        </p:nvPicPr>
        <p:blipFill>
          <a:blip r:embed="rId3">
            <a:alphaModFix/>
          </a:blip>
          <a:stretch>
            <a:fillRect/>
          </a:stretch>
        </p:blipFill>
        <p:spPr>
          <a:xfrm>
            <a:off x="3910830" y="118574"/>
            <a:ext cx="1322340" cy="1319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p:nvPr/>
        </p:nvSpPr>
        <p:spPr>
          <a:xfrm>
            <a:off x="729250" y="1590450"/>
            <a:ext cx="8097600" cy="39960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The problem: The main problem that the application came to solve, is the accessibility of booking a haircut for customers and babers.</a:t>
            </a:r>
            <a:endParaRPr sz="1800" b="1">
              <a:solidFill>
                <a:schemeClr val="lt1"/>
              </a:solidFill>
              <a:latin typeface="Roboto"/>
              <a:ea typeface="Roboto"/>
              <a:cs typeface="Roboto"/>
              <a:sym typeface="Roboto"/>
            </a:endParaRPr>
          </a:p>
          <a:p>
            <a:pPr marL="457200" lvl="0" indent="0" algn="l" rtl="0">
              <a:spcBef>
                <a:spcPts val="0"/>
              </a:spcBef>
              <a:spcAft>
                <a:spcPts val="0"/>
              </a:spcAft>
              <a:buNone/>
            </a:pPr>
            <a:endParaRPr sz="1800" b="1">
              <a:solidFill>
                <a:schemeClr val="lt1"/>
              </a:solidFill>
              <a:latin typeface="Roboto"/>
              <a:ea typeface="Roboto"/>
              <a:cs typeface="Roboto"/>
              <a:sym typeface="Roboto"/>
            </a:endParaRPr>
          </a:p>
          <a:p>
            <a:pPr marL="457200" lvl="0" indent="-342900" algn="l" rtl="0">
              <a:spcBef>
                <a:spcPts val="0"/>
              </a:spcBef>
              <a:spcAft>
                <a:spcPts val="0"/>
              </a:spcAft>
              <a:buClr>
                <a:schemeClr val="lt1"/>
              </a:buClr>
              <a:buSzPts val="1800"/>
              <a:buFont typeface="Roboto"/>
              <a:buChar char="❏"/>
            </a:pPr>
            <a:r>
              <a:rPr lang="en-GB" sz="1800" b="1">
                <a:solidFill>
                  <a:schemeClr val="lt1"/>
                </a:solidFill>
                <a:latin typeface="Roboto"/>
                <a:ea typeface="Roboto"/>
                <a:cs typeface="Roboto"/>
                <a:sym typeface="Roboto"/>
              </a:rPr>
              <a:t>The current situation in the market: There are a large number of queue management applications, but they are less accessible than our application</a:t>
            </a:r>
            <a:endParaRPr sz="1800" b="1">
              <a:solidFill>
                <a:srgbClr val="FFFFFF"/>
              </a:solidFill>
              <a:latin typeface="Roboto"/>
              <a:ea typeface="Roboto"/>
              <a:cs typeface="Roboto"/>
              <a:sym typeface="Roboto"/>
            </a:endParaRPr>
          </a:p>
          <a:p>
            <a:pPr marL="457200" lvl="0" indent="0" algn="l" rtl="0">
              <a:spcBef>
                <a:spcPts val="0"/>
              </a:spcBef>
              <a:spcAft>
                <a:spcPts val="0"/>
              </a:spcAft>
              <a:buNone/>
            </a:pPr>
            <a:endParaRPr sz="1800">
              <a:solidFill>
                <a:srgbClr val="FFFFFF"/>
              </a:solidFill>
              <a:latin typeface="Roboto"/>
              <a:ea typeface="Roboto"/>
              <a:cs typeface="Roboto"/>
              <a:sym typeface="Roboto"/>
            </a:endParaRPr>
          </a:p>
        </p:txBody>
      </p:sp>
      <p:pic>
        <p:nvPicPr>
          <p:cNvPr id="150" name="Google Shape;150;p21"/>
          <p:cNvPicPr preferRelativeResize="0"/>
          <p:nvPr/>
        </p:nvPicPr>
        <p:blipFill>
          <a:blip r:embed="rId3">
            <a:alphaModFix/>
          </a:blip>
          <a:stretch>
            <a:fillRect/>
          </a:stretch>
        </p:blipFill>
        <p:spPr>
          <a:xfrm>
            <a:off x="3910830" y="118574"/>
            <a:ext cx="1322340" cy="1319700"/>
          </a:xfrm>
          <a:prstGeom prst="rect">
            <a:avLst/>
          </a:prstGeom>
          <a:noFill/>
          <a:ln>
            <a:noFill/>
          </a:ln>
        </p:spPr>
      </p:pic>
    </p:spTree>
  </p:cSld>
  <p:clrMapOvr>
    <a:masterClrMapping/>
  </p:clrMapOvr>
</p:sld>
</file>

<file path=ppt/theme/theme1.xml><?xml version="1.0" encoding="utf-8"?>
<a:theme xmlns:a="http://schemas.openxmlformats.org/drawingml/2006/main" name="Geometric">
  <a:themeElements>
    <a:clrScheme name="Geometric">
      <a:dk1>
        <a:srgbClr val="FFE599"/>
      </a:dk1>
      <a:lt1>
        <a:srgbClr val="000000"/>
      </a:lt1>
      <a:dk2>
        <a:srgbClr val="999999"/>
      </a:dk2>
      <a:lt2>
        <a:srgbClr val="999999"/>
      </a:lt2>
      <a:accent1>
        <a:srgbClr val="000000"/>
      </a:accent1>
      <a:accent2>
        <a:srgbClr val="000000"/>
      </a:accent2>
      <a:accent3>
        <a:srgbClr val="000000"/>
      </a:accent3>
      <a:accent4>
        <a:srgbClr val="212121"/>
      </a:accent4>
      <a:accent5>
        <a:srgbClr val="000000"/>
      </a:accent5>
      <a:accent6>
        <a:srgbClr val="212121"/>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1459</Words>
  <Application>Microsoft Office PowerPoint</Application>
  <PresentationFormat>On-screen Show (16:9)</PresentationFormat>
  <Paragraphs>151</Paragraphs>
  <Slides>34</Slides>
  <Notes>34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Courier New</vt:lpstr>
      <vt:lpstr>Arial</vt:lpstr>
      <vt:lpstr>Calibri</vt:lpstr>
      <vt:lpstr>Roboto</vt:lpstr>
      <vt:lpstr>Maven Pro</vt:lpstr>
      <vt:lpstr>Geometric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Chen</dc:creator>
  <cp:lastModifiedBy>Chen Ben Ami</cp:lastModifiedBy>
  <cp:revision>3</cp:revision>
  <dcterms:modified xsi:type="dcterms:W3CDTF">2024-03-05T18:00:33Z</dcterms:modified>
</cp:coreProperties>
</file>